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1"/>
  </p:sldMasterIdLst>
  <p:notesMasterIdLst>
    <p:notesMasterId r:id="rId37"/>
  </p:notesMasterIdLst>
  <p:sldIdLst>
    <p:sldId id="278" r:id="rId2"/>
    <p:sldId id="282" r:id="rId3"/>
    <p:sldId id="279" r:id="rId4"/>
    <p:sldId id="301" r:id="rId5"/>
    <p:sldId id="302" r:id="rId6"/>
    <p:sldId id="303" r:id="rId7"/>
    <p:sldId id="304" r:id="rId8"/>
    <p:sldId id="305" r:id="rId9"/>
    <p:sldId id="306" r:id="rId10"/>
    <p:sldId id="307" r:id="rId11"/>
    <p:sldId id="308" r:id="rId12"/>
    <p:sldId id="289" r:id="rId13"/>
    <p:sldId id="300" r:id="rId14"/>
    <p:sldId id="309" r:id="rId15"/>
    <p:sldId id="310" r:id="rId16"/>
    <p:sldId id="311" r:id="rId17"/>
    <p:sldId id="299" r:id="rId18"/>
    <p:sldId id="314" r:id="rId19"/>
    <p:sldId id="316" r:id="rId20"/>
    <p:sldId id="317" r:id="rId21"/>
    <p:sldId id="318" r:id="rId22"/>
    <p:sldId id="319" r:id="rId23"/>
    <p:sldId id="320" r:id="rId24"/>
    <p:sldId id="321" r:id="rId25"/>
    <p:sldId id="313" r:id="rId26"/>
    <p:sldId id="281" r:id="rId27"/>
    <p:sldId id="322" r:id="rId28"/>
    <p:sldId id="323" r:id="rId29"/>
    <p:sldId id="324" r:id="rId30"/>
    <p:sldId id="325" r:id="rId31"/>
    <p:sldId id="326" r:id="rId32"/>
    <p:sldId id="328" r:id="rId33"/>
    <p:sldId id="329" r:id="rId34"/>
    <p:sldId id="330" r:id="rId35"/>
    <p:sldId id="33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F45"/>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499" autoAdjust="0"/>
  </p:normalViewPr>
  <p:slideViewPr>
    <p:cSldViewPr snapToGrid="0">
      <p:cViewPr varScale="1">
        <p:scale>
          <a:sx n="82" d="100"/>
          <a:sy n="82" d="100"/>
        </p:scale>
        <p:origin x="167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Ben" userId="e2dc387e-5ed2-4fe7-a81e-db308c4b7dee" providerId="ADAL" clId="{33ACBAC8-C08E-425B-BE00-61288947A8BF}"/>
    <pc:docChg chg="delSld delMainMaster">
      <pc:chgData name="Harris, Ben" userId="e2dc387e-5ed2-4fe7-a81e-db308c4b7dee" providerId="ADAL" clId="{33ACBAC8-C08E-425B-BE00-61288947A8BF}" dt="2025-10-14T19:05:29.160" v="17" actId="47"/>
      <pc:docMkLst>
        <pc:docMk/>
      </pc:docMkLst>
      <pc:sldChg chg="del">
        <pc:chgData name="Harris, Ben" userId="e2dc387e-5ed2-4fe7-a81e-db308c4b7dee" providerId="ADAL" clId="{33ACBAC8-C08E-425B-BE00-61288947A8BF}" dt="2025-10-14T19:00:20.892" v="0" actId="47"/>
        <pc:sldMkLst>
          <pc:docMk/>
          <pc:sldMk cId="0" sldId="257"/>
        </pc:sldMkLst>
      </pc:sldChg>
      <pc:sldChg chg="del">
        <pc:chgData name="Harris, Ben" userId="e2dc387e-5ed2-4fe7-a81e-db308c4b7dee" providerId="ADAL" clId="{33ACBAC8-C08E-425B-BE00-61288947A8BF}" dt="2025-10-14T19:05:29.160" v="17" actId="47"/>
        <pc:sldMkLst>
          <pc:docMk/>
          <pc:sldMk cId="670153765" sldId="276"/>
        </pc:sldMkLst>
      </pc:sldChg>
      <pc:sldChg chg="del">
        <pc:chgData name="Harris, Ben" userId="e2dc387e-5ed2-4fe7-a81e-db308c4b7dee" providerId="ADAL" clId="{33ACBAC8-C08E-425B-BE00-61288947A8BF}" dt="2025-10-14T19:03:16.899" v="3" actId="47"/>
        <pc:sldMkLst>
          <pc:docMk/>
          <pc:sldMk cId="1314233145" sldId="283"/>
        </pc:sldMkLst>
      </pc:sldChg>
      <pc:sldChg chg="del">
        <pc:chgData name="Harris, Ben" userId="e2dc387e-5ed2-4fe7-a81e-db308c4b7dee" providerId="ADAL" clId="{33ACBAC8-C08E-425B-BE00-61288947A8BF}" dt="2025-10-14T19:03:18.445" v="4" actId="47"/>
        <pc:sldMkLst>
          <pc:docMk/>
          <pc:sldMk cId="2352899570" sldId="284"/>
        </pc:sldMkLst>
      </pc:sldChg>
      <pc:sldChg chg="del">
        <pc:chgData name="Harris, Ben" userId="e2dc387e-5ed2-4fe7-a81e-db308c4b7dee" providerId="ADAL" clId="{33ACBAC8-C08E-425B-BE00-61288947A8BF}" dt="2025-10-14T19:03:19.548" v="5" actId="47"/>
        <pc:sldMkLst>
          <pc:docMk/>
          <pc:sldMk cId="4063830582" sldId="285"/>
        </pc:sldMkLst>
      </pc:sldChg>
      <pc:sldChg chg="del">
        <pc:chgData name="Harris, Ben" userId="e2dc387e-5ed2-4fe7-a81e-db308c4b7dee" providerId="ADAL" clId="{33ACBAC8-C08E-425B-BE00-61288947A8BF}" dt="2025-10-14T19:03:21.504" v="6" actId="47"/>
        <pc:sldMkLst>
          <pc:docMk/>
          <pc:sldMk cId="2103267019" sldId="315"/>
        </pc:sldMkLst>
      </pc:sldChg>
      <pc:sldChg chg="del">
        <pc:chgData name="Harris, Ben" userId="e2dc387e-5ed2-4fe7-a81e-db308c4b7dee" providerId="ADAL" clId="{33ACBAC8-C08E-425B-BE00-61288947A8BF}" dt="2025-10-14T19:03:15.146" v="1" actId="47"/>
        <pc:sldMkLst>
          <pc:docMk/>
          <pc:sldMk cId="1361581682" sldId="332"/>
        </pc:sldMkLst>
      </pc:sldChg>
      <pc:sldChg chg="del">
        <pc:chgData name="Harris, Ben" userId="e2dc387e-5ed2-4fe7-a81e-db308c4b7dee" providerId="ADAL" clId="{33ACBAC8-C08E-425B-BE00-61288947A8BF}" dt="2025-10-14T19:03:16.173" v="2" actId="47"/>
        <pc:sldMkLst>
          <pc:docMk/>
          <pc:sldMk cId="2158384235" sldId="333"/>
        </pc:sldMkLst>
      </pc:sldChg>
      <pc:sldChg chg="del">
        <pc:chgData name="Harris, Ben" userId="e2dc387e-5ed2-4fe7-a81e-db308c4b7dee" providerId="ADAL" clId="{33ACBAC8-C08E-425B-BE00-61288947A8BF}" dt="2025-10-14T19:03:22.376" v="7" actId="47"/>
        <pc:sldMkLst>
          <pc:docMk/>
          <pc:sldMk cId="3024931729" sldId="334"/>
        </pc:sldMkLst>
      </pc:sldChg>
      <pc:sldChg chg="del">
        <pc:chgData name="Harris, Ben" userId="e2dc387e-5ed2-4fe7-a81e-db308c4b7dee" providerId="ADAL" clId="{33ACBAC8-C08E-425B-BE00-61288947A8BF}" dt="2025-10-14T19:05:15.868" v="8" actId="47"/>
        <pc:sldMkLst>
          <pc:docMk/>
          <pc:sldMk cId="1570163322" sldId="335"/>
        </pc:sldMkLst>
      </pc:sldChg>
      <pc:sldChg chg="del">
        <pc:chgData name="Harris, Ben" userId="e2dc387e-5ed2-4fe7-a81e-db308c4b7dee" providerId="ADAL" clId="{33ACBAC8-C08E-425B-BE00-61288947A8BF}" dt="2025-10-14T19:05:19.314" v="9" actId="47"/>
        <pc:sldMkLst>
          <pc:docMk/>
          <pc:sldMk cId="2431920422" sldId="336"/>
        </pc:sldMkLst>
      </pc:sldChg>
      <pc:sldChg chg="del">
        <pc:chgData name="Harris, Ben" userId="e2dc387e-5ed2-4fe7-a81e-db308c4b7dee" providerId="ADAL" clId="{33ACBAC8-C08E-425B-BE00-61288947A8BF}" dt="2025-10-14T19:05:20.515" v="10" actId="47"/>
        <pc:sldMkLst>
          <pc:docMk/>
          <pc:sldMk cId="3067889535" sldId="337"/>
        </pc:sldMkLst>
      </pc:sldChg>
      <pc:sldChg chg="del">
        <pc:chgData name="Harris, Ben" userId="e2dc387e-5ed2-4fe7-a81e-db308c4b7dee" providerId="ADAL" clId="{33ACBAC8-C08E-425B-BE00-61288947A8BF}" dt="2025-10-14T19:05:22.581" v="11" actId="47"/>
        <pc:sldMkLst>
          <pc:docMk/>
          <pc:sldMk cId="2941390750" sldId="338"/>
        </pc:sldMkLst>
      </pc:sldChg>
      <pc:sldChg chg="del">
        <pc:chgData name="Harris, Ben" userId="e2dc387e-5ed2-4fe7-a81e-db308c4b7dee" providerId="ADAL" clId="{33ACBAC8-C08E-425B-BE00-61288947A8BF}" dt="2025-10-14T19:05:23.230" v="12" actId="47"/>
        <pc:sldMkLst>
          <pc:docMk/>
          <pc:sldMk cId="1955100997" sldId="339"/>
        </pc:sldMkLst>
      </pc:sldChg>
      <pc:sldChg chg="del">
        <pc:chgData name="Harris, Ben" userId="e2dc387e-5ed2-4fe7-a81e-db308c4b7dee" providerId="ADAL" clId="{33ACBAC8-C08E-425B-BE00-61288947A8BF}" dt="2025-10-14T19:05:24.519" v="13" actId="47"/>
        <pc:sldMkLst>
          <pc:docMk/>
          <pc:sldMk cId="276606858" sldId="340"/>
        </pc:sldMkLst>
      </pc:sldChg>
      <pc:sldChg chg="del">
        <pc:chgData name="Harris, Ben" userId="e2dc387e-5ed2-4fe7-a81e-db308c4b7dee" providerId="ADAL" clId="{33ACBAC8-C08E-425B-BE00-61288947A8BF}" dt="2025-10-14T19:05:25.686" v="14" actId="47"/>
        <pc:sldMkLst>
          <pc:docMk/>
          <pc:sldMk cId="3284731030" sldId="341"/>
        </pc:sldMkLst>
      </pc:sldChg>
      <pc:sldChg chg="del">
        <pc:chgData name="Harris, Ben" userId="e2dc387e-5ed2-4fe7-a81e-db308c4b7dee" providerId="ADAL" clId="{33ACBAC8-C08E-425B-BE00-61288947A8BF}" dt="2025-10-14T19:05:26.496" v="15" actId="47"/>
        <pc:sldMkLst>
          <pc:docMk/>
          <pc:sldMk cId="348505384" sldId="342"/>
        </pc:sldMkLst>
      </pc:sldChg>
      <pc:sldChg chg="del">
        <pc:chgData name="Harris, Ben" userId="e2dc387e-5ed2-4fe7-a81e-db308c4b7dee" providerId="ADAL" clId="{33ACBAC8-C08E-425B-BE00-61288947A8BF}" dt="2025-10-14T19:05:27.175" v="16" actId="47"/>
        <pc:sldMkLst>
          <pc:docMk/>
          <pc:sldMk cId="2061034540" sldId="343"/>
        </pc:sldMkLst>
      </pc:sldChg>
      <pc:sldMasterChg chg="del delSldLayout">
        <pc:chgData name="Harris, Ben" userId="e2dc387e-5ed2-4fe7-a81e-db308c4b7dee" providerId="ADAL" clId="{33ACBAC8-C08E-425B-BE00-61288947A8BF}" dt="2025-10-14T19:05:23.230" v="12" actId="47"/>
        <pc:sldMasterMkLst>
          <pc:docMk/>
          <pc:sldMasterMk cId="0" sldId="2147483648"/>
        </pc:sldMasterMkLst>
        <pc:sldLayoutChg chg="del">
          <pc:chgData name="Harris, Ben" userId="e2dc387e-5ed2-4fe7-a81e-db308c4b7dee" providerId="ADAL" clId="{33ACBAC8-C08E-425B-BE00-61288947A8BF}" dt="2025-10-14T19:05:23.230" v="12" actId="47"/>
          <pc:sldLayoutMkLst>
            <pc:docMk/>
            <pc:sldMasterMk cId="0" sldId="2147483648"/>
            <pc:sldLayoutMk cId="2843996817" sldId="2147483829"/>
          </pc:sldLayoutMkLst>
        </pc:sldLayoutChg>
      </pc:sldMasterChg>
      <pc:sldMasterChg chg="del delSldLayout">
        <pc:chgData name="Harris, Ben" userId="e2dc387e-5ed2-4fe7-a81e-db308c4b7dee" providerId="ADAL" clId="{33ACBAC8-C08E-425B-BE00-61288947A8BF}" dt="2025-10-14T19:05:27.175" v="16" actId="47"/>
        <pc:sldMasterMkLst>
          <pc:docMk/>
          <pc:sldMasterMk cId="3280180631" sldId="2147483819"/>
        </pc:sldMasterMkLst>
        <pc:sldLayoutChg chg="del">
          <pc:chgData name="Harris, Ben" userId="e2dc387e-5ed2-4fe7-a81e-db308c4b7dee" providerId="ADAL" clId="{33ACBAC8-C08E-425B-BE00-61288947A8BF}" dt="2025-10-14T19:05:27.175" v="16" actId="47"/>
          <pc:sldLayoutMkLst>
            <pc:docMk/>
            <pc:sldMasterMk cId="3280180631" sldId="2147483819"/>
            <pc:sldLayoutMk cId="579512641" sldId="2147483684"/>
          </pc:sldLayoutMkLst>
        </pc:sldLayoutChg>
        <pc:sldLayoutChg chg="del">
          <pc:chgData name="Harris, Ben" userId="e2dc387e-5ed2-4fe7-a81e-db308c4b7dee" providerId="ADAL" clId="{33ACBAC8-C08E-425B-BE00-61288947A8BF}" dt="2025-10-14T19:05:27.175" v="16" actId="47"/>
          <pc:sldLayoutMkLst>
            <pc:docMk/>
            <pc:sldMasterMk cId="3280180631" sldId="2147483819"/>
            <pc:sldLayoutMk cId="628501769" sldId="2147483685"/>
          </pc:sldLayoutMkLst>
        </pc:sldLayoutChg>
        <pc:sldLayoutChg chg="del">
          <pc:chgData name="Harris, Ben" userId="e2dc387e-5ed2-4fe7-a81e-db308c4b7dee" providerId="ADAL" clId="{33ACBAC8-C08E-425B-BE00-61288947A8BF}" dt="2025-10-14T19:05:27.175" v="16" actId="47"/>
          <pc:sldLayoutMkLst>
            <pc:docMk/>
            <pc:sldMasterMk cId="3280180631" sldId="2147483819"/>
            <pc:sldLayoutMk cId="3786001418" sldId="2147483820"/>
          </pc:sldLayoutMkLst>
        </pc:sldLayoutChg>
        <pc:sldLayoutChg chg="del">
          <pc:chgData name="Harris, Ben" userId="e2dc387e-5ed2-4fe7-a81e-db308c4b7dee" providerId="ADAL" clId="{33ACBAC8-C08E-425B-BE00-61288947A8BF}" dt="2025-10-14T19:05:27.175" v="16" actId="47"/>
          <pc:sldLayoutMkLst>
            <pc:docMk/>
            <pc:sldMasterMk cId="3280180631" sldId="2147483819"/>
            <pc:sldLayoutMk cId="172316792" sldId="2147483821"/>
          </pc:sldLayoutMkLst>
        </pc:sldLayoutChg>
      </pc:sldMasterChg>
      <pc:sldMasterChg chg="delSldLayout">
        <pc:chgData name="Harris, Ben" userId="e2dc387e-5ed2-4fe7-a81e-db308c4b7dee" providerId="ADAL" clId="{33ACBAC8-C08E-425B-BE00-61288947A8BF}" dt="2025-10-14T19:03:18.445" v="4" actId="47"/>
        <pc:sldMasterMkLst>
          <pc:docMk/>
          <pc:sldMasterMk cId="3280180631" sldId="2147483830"/>
        </pc:sldMasterMkLst>
        <pc:sldLayoutChg chg="del">
          <pc:chgData name="Harris, Ben" userId="e2dc387e-5ed2-4fe7-a81e-db308c4b7dee" providerId="ADAL" clId="{33ACBAC8-C08E-425B-BE00-61288947A8BF}" dt="2025-10-14T19:03:18.445" v="4" actId="47"/>
          <pc:sldLayoutMkLst>
            <pc:docMk/>
            <pc:sldMasterMk cId="3280180631" sldId="2147483830"/>
            <pc:sldLayoutMk cId="2113026687"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652DF-5929-45A3-822C-A40B20C40191}"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9AF4B-1436-4815-BD42-A6DCE13D6467}" type="slidenum">
              <a:rPr lang="en-US" smtClean="0"/>
              <a:t>‹#›</a:t>
            </a:fld>
            <a:endParaRPr lang="en-US"/>
          </a:p>
        </p:txBody>
      </p:sp>
    </p:spTree>
    <p:extLst>
      <p:ext uri="{BB962C8B-B14F-4D97-AF65-F5344CB8AC3E}">
        <p14:creationId xmlns:p14="http://schemas.microsoft.com/office/powerpoint/2010/main" val="172122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Goaltending occurs when a defensive player touches the ball during a try or tap while it is:</a:t>
            </a:r>
          </a:p>
          <a:p>
            <a:pPr marL="628650" lvl="1" indent="-171450">
              <a:buFont typeface="Arial" panose="020B0604020202020204" pitchFamily="34" charset="0"/>
              <a:buChar char="•"/>
            </a:pPr>
            <a:r>
              <a:rPr lang="en-US" b="0" dirty="0"/>
              <a:t>On its downward flight,</a:t>
            </a:r>
          </a:p>
          <a:p>
            <a:pPr marL="628650" lvl="1" indent="-171450">
              <a:buFont typeface="Arial" panose="020B0604020202020204" pitchFamily="34" charset="0"/>
              <a:buChar char="•"/>
            </a:pPr>
            <a:r>
              <a:rPr lang="en-US" b="0" dirty="0"/>
              <a:t>Entirely above the level of the basket ring,</a:t>
            </a:r>
          </a:p>
          <a:p>
            <a:pPr marL="628650" lvl="1" indent="-171450">
              <a:buFont typeface="Arial" panose="020B0604020202020204" pitchFamily="34" charset="0"/>
              <a:buChar char="•"/>
            </a:pPr>
            <a:r>
              <a:rPr lang="en-US" b="0" dirty="0"/>
              <a:t>Has a possibility of entering the basket, and</a:t>
            </a:r>
          </a:p>
          <a:p>
            <a:pPr marL="628650" lvl="1" indent="-171450">
              <a:buFont typeface="Arial" panose="020B0604020202020204" pitchFamily="34" charset="0"/>
              <a:buChar char="•"/>
            </a:pPr>
            <a:r>
              <a:rPr lang="en-US" b="0" dirty="0"/>
              <a:t>Is not touching the basket cylinder.</a:t>
            </a:r>
          </a:p>
          <a:p>
            <a:pPr marL="171450" indent="-171450">
              <a:buFont typeface="Arial" panose="020B0604020202020204" pitchFamily="34" charset="0"/>
              <a:buChar char="•"/>
            </a:pPr>
            <a:r>
              <a:rPr lang="en-US" b="0" dirty="0"/>
              <a:t>All these conditions must be met for the action to be ruled goaltending.</a:t>
            </a:r>
          </a:p>
          <a:p>
            <a:pPr marL="171450" indent="-171450">
              <a:buFont typeface="Arial" panose="020B0604020202020204" pitchFamily="34" charset="0"/>
              <a:buChar char="•"/>
            </a:pPr>
            <a:r>
              <a:rPr lang="en-US" b="0" dirty="0"/>
              <a:t>This rule protects legitimate scoring attempts and ensures defenders do not unfairly interfere with shots on their way to the basket.</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a:t>
            </a:fld>
            <a:endParaRPr lang="en-US"/>
          </a:p>
        </p:txBody>
      </p:sp>
    </p:spTree>
    <p:extLst>
      <p:ext uri="{BB962C8B-B14F-4D97-AF65-F5344CB8AC3E}">
        <p14:creationId xmlns:p14="http://schemas.microsoft.com/office/powerpoint/2010/main" val="340953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Contact made solely to manipulate the clock is no longer automatically ruled intentional.</a:t>
            </a:r>
          </a:p>
          <a:p>
            <a:pPr marL="171450" indent="-171450">
              <a:buFont typeface="Arial" panose="020B0604020202020204" pitchFamily="34" charset="0"/>
              <a:buChar char="•"/>
            </a:pPr>
            <a:r>
              <a:rPr lang="en-US" b="0" dirty="0"/>
              <a:t>Officials are now expected to judge such contact based on physicality and safety concerns rather than intent alone.</a:t>
            </a:r>
          </a:p>
          <a:p>
            <a:pPr marL="171450" indent="-171450">
              <a:buFont typeface="Arial" panose="020B0604020202020204" pitchFamily="34" charset="0"/>
              <a:buChar char="•"/>
            </a:pPr>
            <a:r>
              <a:rPr lang="en-US" b="0" dirty="0"/>
              <a:t>The focus is on assessing whether the contact is excessive, dangerous, or compromises player safety.</a:t>
            </a:r>
          </a:p>
          <a:p>
            <a:pPr marL="171450" indent="-171450">
              <a:buFont typeface="Arial" panose="020B0604020202020204" pitchFamily="34" charset="0"/>
              <a:buChar char="•"/>
            </a:pPr>
            <a:r>
              <a:rPr lang="en-US" b="0" dirty="0"/>
              <a:t>This change encourages a more nuanced and fair evaluation of contact during the game.</a:t>
            </a:r>
          </a:p>
          <a:p>
            <a:pPr marL="171450" indent="-171450">
              <a:buFont typeface="Arial" panose="020B0604020202020204" pitchFamily="34" charset="0"/>
              <a:buChar char="•"/>
            </a:pPr>
            <a:r>
              <a:rPr lang="en-US" b="0" dirty="0"/>
              <a:t>Helps prevent automatic harsh penalties when the contact is minor and not unsafe.</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13</a:t>
            </a:fld>
            <a:endParaRPr lang="en-US"/>
          </a:p>
        </p:txBody>
      </p:sp>
    </p:spTree>
    <p:extLst>
      <p:ext uri="{BB962C8B-B14F-4D97-AF65-F5344CB8AC3E}">
        <p14:creationId xmlns:p14="http://schemas.microsoft.com/office/powerpoint/2010/main" val="364375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warning to a team for actions causing game delay is an official administrative procedure.</a:t>
            </a:r>
          </a:p>
          <a:p>
            <a:pPr marL="171450" indent="-171450">
              <a:buFont typeface="Arial" panose="020B0604020202020204" pitchFamily="34" charset="0"/>
              <a:buChar char="•"/>
            </a:pPr>
            <a:r>
              <a:rPr lang="en-US" b="0" dirty="0"/>
              <a:t>The warning is recorded in the scorebook by the scorer.</a:t>
            </a:r>
          </a:p>
          <a:p>
            <a:pPr marL="171450" indent="-171450">
              <a:buFont typeface="Arial" panose="020B0604020202020204" pitchFamily="34" charset="0"/>
              <a:buChar char="•"/>
            </a:pPr>
            <a:r>
              <a:rPr lang="en-US" b="0" dirty="0"/>
              <a:t>The warning is reported to the head coach by the official.</a:t>
            </a:r>
          </a:p>
          <a:p>
            <a:pPr marL="171450" indent="-171450">
              <a:buFont typeface="Arial" panose="020B0604020202020204" pitchFamily="34" charset="0"/>
              <a:buChar char="•"/>
            </a:pPr>
            <a:r>
              <a:rPr lang="en-US" b="0" dirty="0"/>
              <a:t>If the team’s actions do not delay the resumption of play, no warning is necessary.</a:t>
            </a:r>
          </a:p>
          <a:p>
            <a:pPr marL="171450" indent="-171450">
              <a:buFont typeface="Arial" panose="020B0604020202020204" pitchFamily="34" charset="0"/>
              <a:buChar char="•"/>
            </a:pPr>
            <a:r>
              <a:rPr lang="en-US" b="0" dirty="0"/>
              <a:t>This procedure helps maintain game flow and discipline.</a:t>
            </a:r>
          </a:p>
          <a:p>
            <a:pPr marL="171450" indent="-171450">
              <a:buFont typeface="Arial" panose="020B0604020202020204" pitchFamily="34" charset="0"/>
              <a:buChar char="•"/>
            </a:pPr>
            <a:r>
              <a:rPr lang="en-US" b="0" dirty="0"/>
              <a:t>Ensures teams are held accountable for delays that affect the pace of the game.</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14</a:t>
            </a:fld>
            <a:endParaRPr lang="en-US"/>
          </a:p>
        </p:txBody>
      </p:sp>
    </p:spTree>
    <p:extLst>
      <p:ext uri="{BB962C8B-B14F-4D97-AF65-F5344CB8AC3E}">
        <p14:creationId xmlns:p14="http://schemas.microsoft.com/office/powerpoint/2010/main" val="338638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If the offense throws the ball from beyond the three-point line, but the ball cannot enter the basket from above (e.g., a throw that hits the backboard or rim in a way that it’s not a direct shot).</a:t>
            </a:r>
          </a:p>
          <a:p>
            <a:pPr marL="171450" indent="-171450">
              <a:buFont typeface="Arial" panose="020B0604020202020204" pitchFamily="34" charset="0"/>
              <a:buChar char="•"/>
            </a:pPr>
            <a:r>
              <a:rPr lang="en-US" b="0" dirty="0"/>
              <a:t>And if the ball is then touched or deflected by another player causing the ball to go in,</a:t>
            </a:r>
          </a:p>
          <a:p>
            <a:pPr marL="171450" indent="-171450">
              <a:buFont typeface="Arial" panose="020B0604020202020204" pitchFamily="34" charset="0"/>
              <a:buChar char="•"/>
            </a:pPr>
            <a:r>
              <a:rPr lang="en-US" b="0" dirty="0"/>
              <a:t>The resulting goal is counted as a two-point field goal, not three points.</a:t>
            </a:r>
          </a:p>
          <a:p>
            <a:pPr marL="171450" indent="-171450">
              <a:buFont typeface="Arial" panose="020B0604020202020204" pitchFamily="34" charset="0"/>
              <a:buChar char="•"/>
            </a:pPr>
            <a:r>
              <a:rPr lang="en-US" b="0" dirty="0"/>
              <a:t>This rule clarifies scoring when the shot attempt is not a direct successful three-point try.</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15</a:t>
            </a:fld>
            <a:endParaRPr lang="en-US"/>
          </a:p>
        </p:txBody>
      </p:sp>
    </p:spTree>
    <p:extLst>
      <p:ext uri="{BB962C8B-B14F-4D97-AF65-F5344CB8AC3E}">
        <p14:creationId xmlns:p14="http://schemas.microsoft.com/office/powerpoint/2010/main" val="355862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Before the ball is tossed for a jump ball, </a:t>
            </a:r>
            <a:r>
              <a:rPr lang="en-US" b="0" dirty="0" err="1"/>
              <a:t>nonjumpers</a:t>
            </a:r>
            <a:r>
              <a:rPr lang="en-US" b="0" dirty="0"/>
              <a:t> must stay off the center restraining circle, maintaining a distance of at least three feet from it.</a:t>
            </a:r>
          </a:p>
          <a:p>
            <a:pPr marL="171450" indent="-171450">
              <a:buFont typeface="Arial" panose="020B0604020202020204" pitchFamily="34" charset="0"/>
              <a:buChar char="•"/>
            </a:pPr>
            <a:r>
              <a:rPr lang="en-US" b="0" dirty="0"/>
              <a:t>Until the tossed ball is touched by one or both jumpers, </a:t>
            </a:r>
            <a:r>
              <a:rPr lang="en-US" b="0" dirty="0" err="1"/>
              <a:t>nonjumpers</a:t>
            </a:r>
            <a:r>
              <a:rPr lang="en-US" b="0" dirty="0"/>
              <a:t> cannot occupy any space within three feet of the center restraining circle that is already occupied.</a:t>
            </a:r>
          </a:p>
          <a:p>
            <a:pPr marL="171450" indent="-171450">
              <a:buFont typeface="Arial" panose="020B0604020202020204" pitchFamily="34" charset="0"/>
              <a:buChar char="•"/>
            </a:pPr>
            <a:r>
              <a:rPr lang="en-US" b="0" dirty="0"/>
              <a:t>These rules help ensure a fair and safe jump ball procedure.</a:t>
            </a:r>
          </a:p>
          <a:p>
            <a:pPr marL="171450" indent="-171450">
              <a:buFont typeface="Arial" panose="020B0604020202020204" pitchFamily="34" charset="0"/>
              <a:buChar char="•"/>
            </a:pPr>
            <a:r>
              <a:rPr lang="en-US" b="0" dirty="0"/>
              <a:t>Proper enforcement prevents interference or congestion around the jump ball area.</a:t>
            </a:r>
          </a:p>
          <a:p>
            <a:pPr marL="171450" indent="-171450">
              <a:buFont typeface="Arial" panose="020B0604020202020204" pitchFamily="34" charset="0"/>
              <a:buChar char="•"/>
            </a:pPr>
            <a:r>
              <a:rPr lang="en-US" b="0" dirty="0"/>
              <a:t>Maintains clear boundaries for player positioning at the start of play.</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16</a:t>
            </a:fld>
            <a:endParaRPr lang="en-US"/>
          </a:p>
        </p:txBody>
      </p:sp>
    </p:spTree>
    <p:extLst>
      <p:ext uri="{BB962C8B-B14F-4D97-AF65-F5344CB8AC3E}">
        <p14:creationId xmlns:p14="http://schemas.microsoft.com/office/powerpoint/2010/main" val="165595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player who is pivoting or stepping when fouled is considered to have begun a try attempt.</a:t>
            </a:r>
          </a:p>
          <a:p>
            <a:pPr marL="171450" indent="-171450">
              <a:buFont typeface="Arial" panose="020B0604020202020204" pitchFamily="34" charset="0"/>
              <a:buChar char="•"/>
            </a:pPr>
            <a:r>
              <a:rPr lang="en-US" b="0" dirty="0"/>
              <a:t>If the player continues the shooting motion and releases the ball, they are considered to be in the act of shooting.</a:t>
            </a:r>
          </a:p>
          <a:p>
            <a:pPr marL="171450" indent="-171450">
              <a:buFont typeface="Arial" panose="020B0604020202020204" pitchFamily="34" charset="0"/>
              <a:buChar char="•"/>
            </a:pPr>
            <a:r>
              <a:rPr lang="en-US" b="0" dirty="0"/>
              <a:t>This rule helps determine when a foul results in shooting foul penalties (like free throws).</a:t>
            </a:r>
          </a:p>
          <a:p>
            <a:pPr marL="171450" indent="-171450">
              <a:buFont typeface="Arial" panose="020B0604020202020204" pitchFamily="34" charset="0"/>
              <a:buChar char="•"/>
            </a:pPr>
            <a:r>
              <a:rPr lang="en-US" b="0" dirty="0"/>
              <a:t>Proper application ensures accurate calls related to fouls during shooting attempts.</a:t>
            </a:r>
          </a:p>
          <a:p>
            <a:pPr marL="171450" indent="-171450">
              <a:buFont typeface="Arial" panose="020B0604020202020204" pitchFamily="34" charset="0"/>
              <a:buChar char="•"/>
            </a:pPr>
            <a:r>
              <a:rPr lang="en-US" b="0" dirty="0"/>
              <a:t>It clarifies the timing of when a try officially starts in relation to player movement and fouls.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18</a:t>
            </a:fld>
            <a:endParaRPr lang="en-US"/>
          </a:p>
        </p:txBody>
      </p:sp>
    </p:spTree>
    <p:extLst>
      <p:ext uri="{BB962C8B-B14F-4D97-AF65-F5344CB8AC3E}">
        <p14:creationId xmlns:p14="http://schemas.microsoft.com/office/powerpoint/2010/main" val="5429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an official blows an inadvertent whistle during a loose ball following a throw-in:</a:t>
            </a:r>
          </a:p>
          <a:p>
            <a:pPr marL="171450" indent="-171450">
              <a:buFont typeface="Arial" panose="020B0604020202020204" pitchFamily="34" charset="0"/>
              <a:buChar char="•"/>
            </a:pPr>
            <a:r>
              <a:rPr lang="en-US" b="0" dirty="0"/>
              <a:t>The team that made the throw-in retains team control.</a:t>
            </a:r>
          </a:p>
          <a:p>
            <a:pPr marL="171450" indent="-171450">
              <a:buFont typeface="Arial" panose="020B0604020202020204" pitchFamily="34" charset="0"/>
              <a:buChar char="•"/>
            </a:pPr>
            <a:r>
              <a:rPr lang="en-US" b="0" dirty="0"/>
              <a:t>That team is awarded the subsequent throw-in to resume play.</a:t>
            </a:r>
          </a:p>
          <a:p>
            <a:pPr marL="171450" indent="-171450">
              <a:buFont typeface="Arial" panose="020B0604020202020204" pitchFamily="34" charset="0"/>
              <a:buChar char="•"/>
            </a:pPr>
            <a:r>
              <a:rPr lang="en-US" b="0" dirty="0"/>
              <a:t>The throw-in occurs at the point where play was interrupted.</a:t>
            </a:r>
          </a:p>
          <a:p>
            <a:pPr marL="171450" indent="-171450">
              <a:buFont typeface="Arial" panose="020B0604020202020204" pitchFamily="34" charset="0"/>
              <a:buChar char="•"/>
            </a:pPr>
            <a:r>
              <a:rPr lang="en-US" b="0" dirty="0"/>
              <a:t>This ensures fairness by maintaining possession for the team that originally had control.</a:t>
            </a:r>
          </a:p>
          <a:p>
            <a:pPr marL="171450" indent="-171450">
              <a:buFont typeface="Arial" panose="020B0604020202020204" pitchFamily="34" charset="0"/>
              <a:buChar char="•"/>
            </a:pPr>
            <a:r>
              <a:rPr lang="en-US" b="0" dirty="0"/>
              <a:t>Proper enforcement helps prevent unintended advantages caused by officiating errors.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19</a:t>
            </a:fld>
            <a:endParaRPr lang="en-US"/>
          </a:p>
        </p:txBody>
      </p:sp>
    </p:spTree>
    <p:extLst>
      <p:ext uri="{BB962C8B-B14F-4D97-AF65-F5344CB8AC3E}">
        <p14:creationId xmlns:p14="http://schemas.microsoft.com/office/powerpoint/2010/main" val="190531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This definition clarifies what actions constitute a legal dribble.</a:t>
            </a:r>
          </a:p>
          <a:p>
            <a:pPr marL="171450" indent="-171450">
              <a:buFont typeface="Arial" panose="020B0604020202020204" pitchFamily="34" charset="0"/>
              <a:buChar char="•"/>
            </a:pPr>
            <a:r>
              <a:rPr lang="en-US" b="0" dirty="0"/>
              <a:t>Proper recognition helps officials accurately distinguish between dribbling and other ball-handling violations.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20</a:t>
            </a:fld>
            <a:endParaRPr lang="en-US"/>
          </a:p>
        </p:txBody>
      </p:sp>
    </p:spTree>
    <p:extLst>
      <p:ext uri="{BB962C8B-B14F-4D97-AF65-F5344CB8AC3E}">
        <p14:creationId xmlns:p14="http://schemas.microsoft.com/office/powerpoint/2010/main" val="695343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held ball can be called even if only one opponent has two hands on the ball; both players don’t need to have two hands on it.</a:t>
            </a:r>
          </a:p>
          <a:p>
            <a:pPr marL="171450" indent="-171450">
              <a:buFont typeface="Arial" panose="020B0604020202020204" pitchFamily="34" charset="0"/>
              <a:buChar char="•"/>
            </a:pPr>
            <a:r>
              <a:rPr lang="en-US" b="0" dirty="0"/>
              <a:t>Officials should call a held ball when they judge that a player cannot control the ball without causing undue roughness.</a:t>
            </a:r>
          </a:p>
          <a:p>
            <a:pPr marL="171450" indent="-171450">
              <a:buFont typeface="Arial" panose="020B0604020202020204" pitchFamily="34" charset="0"/>
              <a:buChar char="•"/>
            </a:pPr>
            <a:r>
              <a:rPr lang="en-US" b="0" dirty="0"/>
              <a:t>The focus is on maintaining player safety and preventing excessive physical contact.</a:t>
            </a:r>
          </a:p>
          <a:p>
            <a:pPr marL="171450" indent="-171450">
              <a:buFont typeface="Arial" panose="020B0604020202020204" pitchFamily="34" charset="0"/>
              <a:buChar char="•"/>
            </a:pPr>
            <a:r>
              <a:rPr lang="en-US" b="0" dirty="0"/>
              <a:t>Proper enforcement helps ensure fair play and minimizes unnecessary roughness during ball contests.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21</a:t>
            </a:fld>
            <a:endParaRPr lang="en-US"/>
          </a:p>
        </p:txBody>
      </p:sp>
    </p:spTree>
    <p:extLst>
      <p:ext uri="{BB962C8B-B14F-4D97-AF65-F5344CB8AC3E}">
        <p14:creationId xmlns:p14="http://schemas.microsoft.com/office/powerpoint/2010/main" val="190738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A backcourt violation occurs if an offensive player:</a:t>
            </a:r>
          </a:p>
          <a:p>
            <a:pPr marL="628650" lvl="1" indent="-171450">
              <a:buFont typeface="Arial" panose="020B0604020202020204" pitchFamily="34" charset="0"/>
              <a:buChar char="•"/>
            </a:pPr>
            <a:r>
              <a:rPr lang="en-US" b="0" dirty="0"/>
              <a:t>Steps on (but not over) the division line, or</a:t>
            </a:r>
          </a:p>
          <a:p>
            <a:pPr marL="628650" lvl="1" indent="-171450">
              <a:buFont typeface="Arial" panose="020B0604020202020204" pitchFamily="34" charset="0"/>
              <a:buChar char="•"/>
            </a:pPr>
            <a:r>
              <a:rPr lang="en-US" b="0" dirty="0"/>
              <a:t>Steps into the backcourt area.</a:t>
            </a:r>
          </a:p>
          <a:p>
            <a:pPr marL="171450" indent="-171450">
              <a:buFont typeface="Arial" panose="020B0604020202020204" pitchFamily="34" charset="0"/>
              <a:buChar char="•"/>
            </a:pPr>
            <a:r>
              <a:rPr lang="en-US" b="0" dirty="0"/>
              <a:t>The rule emphasizes that even touching the division line counts as a violation.</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22</a:t>
            </a:fld>
            <a:endParaRPr lang="en-US"/>
          </a:p>
        </p:txBody>
      </p:sp>
    </p:spTree>
    <p:extLst>
      <p:ext uri="{BB962C8B-B14F-4D97-AF65-F5344CB8AC3E}">
        <p14:creationId xmlns:p14="http://schemas.microsoft.com/office/powerpoint/2010/main" val="691946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All five offensive players must return to the court at approximately the same time after a stoppage.</a:t>
            </a:r>
          </a:p>
          <a:p>
            <a:pPr marL="171450" indent="-171450">
              <a:buFont typeface="Arial" panose="020B0604020202020204" pitchFamily="34" charset="0"/>
              <a:buChar char="•"/>
            </a:pPr>
            <a:r>
              <a:rPr lang="en-US" b="0" dirty="0"/>
              <a:t>If the offensive players fail to do so, the team is assessed a team technical foul.</a:t>
            </a:r>
          </a:p>
          <a:p>
            <a:pPr marL="171450" indent="-171450">
              <a:buFont typeface="Arial" panose="020B0604020202020204" pitchFamily="34" charset="0"/>
              <a:buChar char="•"/>
            </a:pPr>
            <a:r>
              <a:rPr lang="en-US" b="0" dirty="0"/>
              <a:t>This rule promotes orderly and timely resumption of play.</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23</a:t>
            </a:fld>
            <a:endParaRPr lang="en-US"/>
          </a:p>
        </p:txBody>
      </p:sp>
    </p:spTree>
    <p:extLst>
      <p:ext uri="{BB962C8B-B14F-4D97-AF65-F5344CB8AC3E}">
        <p14:creationId xmlns:p14="http://schemas.microsoft.com/office/powerpoint/2010/main" val="217669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Goaltending occurs when a defensive player touches the ball outside the cylinder during a free-throw attempt.</a:t>
            </a:r>
          </a:p>
          <a:p>
            <a:pPr marL="171450" indent="-171450">
              <a:buFont typeface="Arial" panose="020B0604020202020204" pitchFamily="34" charset="0"/>
              <a:buChar char="•"/>
            </a:pPr>
            <a:r>
              <a:rPr lang="en-US" b="0" dirty="0"/>
              <a:t>Even though the ball is not in the cylinder, any defensive interference with a free throw is considered goaltending.</a:t>
            </a:r>
          </a:p>
          <a:p>
            <a:pPr marL="171450" indent="-171450">
              <a:buFont typeface="Arial" panose="020B0604020202020204" pitchFamily="34" charset="0"/>
              <a:buChar char="•"/>
            </a:pPr>
            <a:r>
              <a:rPr lang="en-US" b="0" dirty="0"/>
              <a:t>This rule ensures free throws remain uncontested and scoring attempts are protected.</a:t>
            </a:r>
          </a:p>
          <a:p>
            <a:pPr marL="171450" indent="-171450">
              <a:buFont typeface="Arial" panose="020B0604020202020204" pitchFamily="34" charset="0"/>
              <a:buChar char="•"/>
            </a:pPr>
            <a:r>
              <a:rPr lang="en-US" b="0" dirty="0"/>
              <a:t>Proper enforcement maintains the integrity and fairness of free-throw situations.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4</a:t>
            </a:fld>
            <a:endParaRPr lang="en-US"/>
          </a:p>
        </p:txBody>
      </p:sp>
    </p:spTree>
    <p:extLst>
      <p:ext uri="{BB962C8B-B14F-4D97-AF65-F5344CB8AC3E}">
        <p14:creationId xmlns:p14="http://schemas.microsoft.com/office/powerpoint/2010/main" val="236267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“Approximately the same time” means players must come back in a coordinated manner. It does not require simultaneous steps, but they must be clearly rejoining play together.</a:t>
            </a:r>
          </a:p>
          <a:p>
            <a:pPr marL="171450" indent="-171450">
              <a:buFont typeface="Arial" panose="020B0604020202020204" pitchFamily="34" charset="0"/>
              <a:buChar char="•"/>
            </a:pPr>
            <a:r>
              <a:rPr lang="en-US" b="0" dirty="0"/>
              <a:t>Applies only to the offensive team, likely because they control positioning for set plays after timeouts and can exploit delayed entry.</a:t>
            </a:r>
          </a:p>
          <a:p>
            <a:pPr marL="171450" indent="-171450">
              <a:buFont typeface="Arial" panose="020B0604020202020204" pitchFamily="34" charset="0"/>
              <a:buChar char="•"/>
            </a:pPr>
            <a:r>
              <a:rPr lang="en-US" b="0" dirty="0"/>
              <a:t>This is a team technical foul (not a player technical), so it doesn't count toward an individual player's technical foul total.</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24</a:t>
            </a:fld>
            <a:endParaRPr lang="en-US"/>
          </a:p>
        </p:txBody>
      </p:sp>
    </p:spTree>
    <p:extLst>
      <p:ext uri="{BB962C8B-B14F-4D97-AF65-F5344CB8AC3E}">
        <p14:creationId xmlns:p14="http://schemas.microsoft.com/office/powerpoint/2010/main" val="347636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Goal: Freedom of Movement</a:t>
            </a:r>
          </a:p>
          <a:p>
            <a:r>
              <a:rPr lang="en-US" b="0" dirty="0"/>
              <a:t>The rule reinforces that ball handlers must be allowed to move freely, and any illegal restriction, even if subtle or non-hand-related, should be penalized.</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26</a:t>
            </a:fld>
            <a:endParaRPr lang="en-US"/>
          </a:p>
        </p:txBody>
      </p:sp>
    </p:spTree>
    <p:extLst>
      <p:ext uri="{BB962C8B-B14F-4D97-AF65-F5344CB8AC3E}">
        <p14:creationId xmlns:p14="http://schemas.microsoft.com/office/powerpoint/2010/main" val="178342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Not All Late Fouls Are Intentional: A foul committed late in the game is not automatically intentional just because of the timing or situation.</a:t>
            </a:r>
          </a:p>
          <a:p>
            <a:pPr marL="171450" indent="-171450">
              <a:buFont typeface="Arial" panose="020B0604020202020204" pitchFamily="34" charset="0"/>
              <a:buChar char="•"/>
            </a:pPr>
            <a:r>
              <a:rPr lang="en-US" b="0" dirty="0"/>
              <a:t>Actions Over Instructions: The decision to call an intentional foul must be based on the nature of the contact, not on whether a coach verbally instructed their players to foul.</a:t>
            </a:r>
          </a:p>
          <a:p>
            <a:pPr marL="171450" indent="-171450">
              <a:buFont typeface="Arial" panose="020B0604020202020204" pitchFamily="34" charset="0"/>
              <a:buChar char="•"/>
            </a:pPr>
            <a:r>
              <a:rPr lang="en-US" b="0" dirty="0"/>
              <a:t>Focus on the Act, Not the Intent: Officials must judge the contact itself</a:t>
            </a:r>
          </a:p>
          <a:p>
            <a:pPr marL="171450" indent="-171450">
              <a:buFont typeface="Arial" panose="020B0604020202020204" pitchFamily="34" charset="0"/>
              <a:buChar char="•"/>
            </a:pPr>
            <a:r>
              <a:rPr lang="en-US" b="0" dirty="0"/>
              <a:t>Ensures Game Integrity: This guidance helps maintain fair play and prevents automatic assumptions about players’ motives during critical game moments.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27</a:t>
            </a:fld>
            <a:endParaRPr lang="en-US"/>
          </a:p>
        </p:txBody>
      </p:sp>
    </p:spTree>
    <p:extLst>
      <p:ext uri="{BB962C8B-B14F-4D97-AF65-F5344CB8AC3E}">
        <p14:creationId xmlns:p14="http://schemas.microsoft.com/office/powerpoint/2010/main" val="20832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Contact should be ruled intentional if it:</a:t>
            </a:r>
          </a:p>
          <a:p>
            <a:pPr lvl="1"/>
            <a:r>
              <a:rPr lang="en-US" b="0" dirty="0"/>
              <a:t>Is excessive,</a:t>
            </a:r>
          </a:p>
          <a:p>
            <a:pPr lvl="1"/>
            <a:r>
              <a:rPr lang="en-US" b="0" dirty="0"/>
              <a:t>Removes an opponent’s clear advantage, or</a:t>
            </a:r>
          </a:p>
          <a:p>
            <a:pPr lvl="1"/>
            <a:r>
              <a:rPr lang="en-US" b="0" dirty="0"/>
              <a:t>Is not a legitimate basketball play (e.g., grabbing, pushing, or wrapping up).</a:t>
            </a:r>
          </a:p>
          <a:p>
            <a:r>
              <a:rPr lang="en-US" b="0" dirty="0"/>
              <a:t>2. Instructional Emphasis for Coaches: Coaches must teach players how to commit legal fouls—within the rules and spirit of the game—not just how to stop the clock or interrupt play.</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28</a:t>
            </a:fld>
            <a:endParaRPr lang="en-US"/>
          </a:p>
        </p:txBody>
      </p:sp>
    </p:spTree>
    <p:extLst>
      <p:ext uri="{BB962C8B-B14F-4D97-AF65-F5344CB8AC3E}">
        <p14:creationId xmlns:p14="http://schemas.microsoft.com/office/powerpoint/2010/main" val="191828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Proactive Officiating Required: Officials must actively manage coach and bench behavior throughout the game. Focus is especially on head and assistant coaches who set the tone for team conduct.</a:t>
            </a:r>
          </a:p>
          <a:p>
            <a:r>
              <a:rPr lang="en-US" b="0" dirty="0"/>
              <a:t>2. Rule 4-48 – Warnings for Conduct: Use Rule 4-48 (team/coach conduct warning) early and consistently:</a:t>
            </a:r>
          </a:p>
          <a:p>
            <a:pPr marL="628650" lvl="1" indent="-171450">
              <a:buFont typeface="Arial" panose="020B0604020202020204" pitchFamily="34" charset="0"/>
              <a:buChar char="•"/>
            </a:pPr>
            <a:r>
              <a:rPr lang="en-US" b="0" dirty="0"/>
              <a:t>Helps de-escalate potential issues.</a:t>
            </a:r>
          </a:p>
          <a:p>
            <a:pPr marL="628650" lvl="1" indent="-171450">
              <a:buFont typeface="Arial" panose="020B0604020202020204" pitchFamily="34" charset="0"/>
              <a:buChar char="•"/>
            </a:pPr>
            <a:r>
              <a:rPr lang="en-US" b="0" dirty="0"/>
              <a:t>Reinforces boundaries before misconduct becomes problematic.</a:t>
            </a:r>
          </a:p>
          <a:p>
            <a:r>
              <a:rPr lang="en-US" b="0" dirty="0"/>
              <a:t>3. Game Control &amp; Professionalism: Timely application of warnings promotes respect for the game, helps maintain official authority, and ensures smooth game flow.</a:t>
            </a:r>
          </a:p>
          <a:p>
            <a:r>
              <a:rPr lang="en-US" b="0" dirty="0"/>
              <a:t>4. Prevention Over Reaction: The goal is to prevent escalation, not just react after it occurs.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29</a:t>
            </a:fld>
            <a:endParaRPr lang="en-US"/>
          </a:p>
        </p:txBody>
      </p:sp>
    </p:spTree>
    <p:extLst>
      <p:ext uri="{BB962C8B-B14F-4D97-AF65-F5344CB8AC3E}">
        <p14:creationId xmlns:p14="http://schemas.microsoft.com/office/powerpoint/2010/main" val="109153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Support Educational Interactions:</a:t>
            </a:r>
          </a:p>
          <a:p>
            <a:pPr marL="171450" indent="-171450">
              <a:buFont typeface="Arial" panose="020B0604020202020204" pitchFamily="34" charset="0"/>
              <a:buChar char="•"/>
            </a:pPr>
            <a:r>
              <a:rPr lang="en-US" b="0" dirty="0"/>
              <a:t>Rules-based questions from coaches are appropriate.</a:t>
            </a:r>
          </a:p>
          <a:p>
            <a:pPr marL="171450" indent="-171450">
              <a:buFont typeface="Arial" panose="020B0604020202020204" pitchFamily="34" charset="0"/>
              <a:buChar char="•"/>
            </a:pPr>
            <a:r>
              <a:rPr lang="en-US" b="0" dirty="0"/>
              <a:t>Officials should respond with clear, informative answers to support the educational mission of high school athletics.</a:t>
            </a:r>
          </a:p>
          <a:p>
            <a:r>
              <a:rPr lang="en-US" b="0" dirty="0"/>
              <a:t>2. Distinguish Between Constructive and Rhetorical:</a:t>
            </a:r>
          </a:p>
          <a:p>
            <a:pPr marL="171450" indent="-171450">
              <a:buFont typeface="Arial" panose="020B0604020202020204" pitchFamily="34" charset="0"/>
              <a:buChar char="•"/>
            </a:pPr>
            <a:r>
              <a:rPr lang="en-US" b="0" dirty="0"/>
              <a:t>Genuine questions seeking clarification deserve a response.</a:t>
            </a:r>
          </a:p>
          <a:p>
            <a:pPr marL="171450" indent="-171450">
              <a:buFont typeface="Arial" panose="020B0604020202020204" pitchFamily="34" charset="0"/>
              <a:buChar char="•"/>
            </a:pPr>
            <a:r>
              <a:rPr lang="en-US" b="0" dirty="0"/>
              <a:t>Rhetorical remarks or emotional comments that do not seek understanding do not require a reply.</a:t>
            </a:r>
          </a:p>
          <a:p>
            <a:r>
              <a:rPr lang="en-US" b="0" dirty="0"/>
              <a:t>3. Promote Respectful Dialogue:</a:t>
            </a:r>
          </a:p>
          <a:p>
            <a:pPr marL="171450" indent="-171450">
              <a:buFont typeface="Arial" panose="020B0604020202020204" pitchFamily="34" charset="0"/>
              <a:buChar char="•"/>
            </a:pPr>
            <a:r>
              <a:rPr lang="en-US" b="0" dirty="0"/>
              <a:t>Encouraging meaningful communication helps build rapport and mutual respect between coaches and officials.</a:t>
            </a:r>
          </a:p>
          <a:p>
            <a:r>
              <a:rPr lang="en-US" b="0" dirty="0"/>
              <a:t>4. Stay Focused &amp; Professional:</a:t>
            </a:r>
          </a:p>
          <a:p>
            <a:pPr marL="171450" indent="-171450">
              <a:buFont typeface="Arial" panose="020B0604020202020204" pitchFamily="34" charset="0"/>
              <a:buChar char="•"/>
            </a:pPr>
            <a:r>
              <a:rPr lang="en-US" b="0" dirty="0"/>
              <a:t>Officials should maintain composure and engage only in productive exchanges that contribute to game understanding.</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30</a:t>
            </a:fld>
            <a:endParaRPr lang="en-US"/>
          </a:p>
        </p:txBody>
      </p:sp>
    </p:spTree>
    <p:extLst>
      <p:ext uri="{BB962C8B-B14F-4D97-AF65-F5344CB8AC3E}">
        <p14:creationId xmlns:p14="http://schemas.microsoft.com/office/powerpoint/2010/main" val="2891462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Head Coach Standing Privilege:</a:t>
            </a:r>
          </a:p>
          <a:p>
            <a:pPr marL="171450" indent="-171450">
              <a:buFont typeface="Arial" panose="020B0604020202020204" pitchFamily="34" charset="0"/>
              <a:buChar char="•"/>
            </a:pPr>
            <a:r>
              <a:rPr lang="en-US" b="0" dirty="0"/>
              <a:t>Only the head coach is permitted to stand and instruct players during live-ball play.</a:t>
            </a:r>
          </a:p>
          <a:p>
            <a:r>
              <a:rPr lang="en-US" b="0" dirty="0"/>
              <a:t>2. Restrictions for Bench Personnel:</a:t>
            </a:r>
          </a:p>
          <a:p>
            <a:pPr marL="171450" indent="-171450">
              <a:buFont typeface="Arial" panose="020B0604020202020204" pitchFamily="34" charset="0"/>
              <a:buChar char="•"/>
            </a:pPr>
            <a:r>
              <a:rPr lang="en-US" b="0" dirty="0"/>
              <a:t>Assistant coaches and other bench personnel must remain seated during live-ball action.</a:t>
            </a:r>
          </a:p>
          <a:p>
            <a:pPr marL="171450" indent="-171450">
              <a:buFont typeface="Arial" panose="020B0604020202020204" pitchFamily="34" charset="0"/>
              <a:buChar char="•"/>
            </a:pPr>
            <a:r>
              <a:rPr lang="en-US" b="0" dirty="0"/>
              <a:t>They may only stand in limited, rule-specified situations (e.g.:</a:t>
            </a:r>
          </a:p>
          <a:p>
            <a:pPr marL="628650" lvl="1" indent="-171450">
              <a:buFont typeface="Arial" panose="020B0604020202020204" pitchFamily="34" charset="0"/>
              <a:buChar char="•"/>
            </a:pPr>
            <a:r>
              <a:rPr lang="en-US" b="0" dirty="0"/>
              <a:t>During a timeout</a:t>
            </a:r>
          </a:p>
          <a:p>
            <a:pPr marL="628650" lvl="1" indent="-171450">
              <a:buFont typeface="Arial" panose="020B0604020202020204" pitchFamily="34" charset="0"/>
              <a:buChar char="•"/>
            </a:pPr>
            <a:r>
              <a:rPr lang="en-US" b="0" dirty="0"/>
              <a:t>For spontaneous reactions to an exceptional play</a:t>
            </a:r>
          </a:p>
          <a:p>
            <a:pPr marL="628650" lvl="1" indent="-171450">
              <a:buFont typeface="Arial" panose="020B0604020202020204" pitchFamily="34" charset="0"/>
              <a:buChar char="•"/>
            </a:pPr>
            <a:r>
              <a:rPr lang="en-US" b="0" dirty="0"/>
              <a:t>To confer with the scorer’s table under rule-allowed circumstances)</a:t>
            </a:r>
          </a:p>
          <a:p>
            <a:r>
              <a:rPr lang="en-US" b="0" dirty="0"/>
              <a:t>3. Purpose of the Rule:</a:t>
            </a:r>
          </a:p>
          <a:p>
            <a:pPr marL="171450" indent="-171450">
              <a:buFont typeface="Arial" panose="020B0604020202020204" pitchFamily="34" charset="0"/>
              <a:buChar char="•"/>
            </a:pPr>
            <a:r>
              <a:rPr lang="en-US" b="0" dirty="0"/>
              <a:t>Maintains professionalism and clear authority from the sideline.</a:t>
            </a:r>
          </a:p>
          <a:p>
            <a:pPr marL="171450" indent="-171450">
              <a:buFont typeface="Arial" panose="020B0604020202020204" pitchFamily="34" charset="0"/>
              <a:buChar char="•"/>
            </a:pPr>
            <a:r>
              <a:rPr lang="en-US" b="0" dirty="0"/>
              <a:t>Prevents disruptive behavior and supports game management.</a:t>
            </a:r>
          </a:p>
          <a:p>
            <a:r>
              <a:rPr lang="en-US" b="0" dirty="0"/>
              <a:t>4. Consistent Enforcement:</a:t>
            </a:r>
          </a:p>
          <a:p>
            <a:pPr marL="171450" indent="-171450">
              <a:buFont typeface="Arial" panose="020B0604020202020204" pitchFamily="34" charset="0"/>
              <a:buChar char="•"/>
            </a:pPr>
            <a:r>
              <a:rPr lang="en-US" b="0" dirty="0"/>
              <a:t>Officials should monitor the bench area and apply Rule 10-5 consistently to ensure fairness and order throughout the game.</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31</a:t>
            </a:fld>
            <a:endParaRPr lang="en-US"/>
          </a:p>
        </p:txBody>
      </p:sp>
    </p:spTree>
    <p:extLst>
      <p:ext uri="{BB962C8B-B14F-4D97-AF65-F5344CB8AC3E}">
        <p14:creationId xmlns:p14="http://schemas.microsoft.com/office/powerpoint/2010/main" val="4117167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1. Coaching-Box Boundaries Must Be Respected:</a:t>
            </a:r>
          </a:p>
          <a:p>
            <a:pPr marL="171450" indent="-171450">
              <a:buFont typeface="Arial" panose="020B0604020202020204" pitchFamily="34" charset="0"/>
              <a:buChar char="•"/>
            </a:pPr>
            <a:r>
              <a:rPr lang="en-US" b="0" dirty="0"/>
              <a:t>Head coaches must remain within the designated coaching box during live-ball play.</a:t>
            </a:r>
          </a:p>
          <a:p>
            <a:pPr marL="171450" indent="-171450">
              <a:buFont typeface="Arial" panose="020B0604020202020204" pitchFamily="34" charset="0"/>
              <a:buChar char="•"/>
            </a:pPr>
            <a:r>
              <a:rPr lang="en-US" b="0" dirty="0"/>
              <a:t>Stepping outside the coaching box violates NFHS Rule 10-5 and compromises game decorum.</a:t>
            </a:r>
          </a:p>
          <a:p>
            <a:r>
              <a:rPr lang="en-US" b="0" dirty="0"/>
              <a:t>2. Safety Implications:</a:t>
            </a:r>
          </a:p>
          <a:p>
            <a:pPr marL="171450" indent="-171450">
              <a:buFont typeface="Arial" panose="020B0604020202020204" pitchFamily="34" charset="0"/>
              <a:buChar char="•"/>
            </a:pPr>
            <a:r>
              <a:rPr lang="en-US" b="0" dirty="0"/>
              <a:t>Coaches stepping onto the court during live play create potential safety hazards for players and officials.</a:t>
            </a:r>
          </a:p>
          <a:p>
            <a:pPr marL="171450" indent="-171450">
              <a:buFont typeface="Arial" panose="020B0604020202020204" pitchFamily="34" charset="0"/>
              <a:buChar char="•"/>
            </a:pPr>
            <a:r>
              <a:rPr lang="en-US" b="0" dirty="0"/>
              <a:t>Even brief encroachment may interfere with gameplay or official movement.</a:t>
            </a:r>
          </a:p>
          <a:p>
            <a:r>
              <a:rPr lang="en-US" b="0" dirty="0"/>
              <a:t>3. Fairness and Game Integrity:</a:t>
            </a:r>
          </a:p>
          <a:p>
            <a:pPr marL="171450" indent="-171450">
              <a:buFont typeface="Arial" panose="020B0604020202020204" pitchFamily="34" charset="0"/>
              <a:buChar char="•"/>
            </a:pPr>
            <a:r>
              <a:rPr lang="en-US" b="0" dirty="0"/>
              <a:t>Strict adherence ensures equal standards for both teams.</a:t>
            </a:r>
          </a:p>
          <a:p>
            <a:pPr marL="171450" indent="-171450">
              <a:buFont typeface="Arial" panose="020B0604020202020204" pitchFamily="34" charset="0"/>
              <a:buChar char="•"/>
            </a:pPr>
            <a:r>
              <a:rPr lang="en-US" b="0" dirty="0"/>
              <a:t>Prevents undue influence or distraction from the sideline during competition.</a:t>
            </a:r>
          </a:p>
          <a:p>
            <a:r>
              <a:rPr lang="en-US" b="0" dirty="0"/>
              <a:t>4. Enforcement Responsibility:</a:t>
            </a:r>
          </a:p>
          <a:p>
            <a:pPr marL="171450" indent="-171450">
              <a:buFont typeface="Arial" panose="020B0604020202020204" pitchFamily="34" charset="0"/>
              <a:buChar char="•"/>
            </a:pPr>
            <a:r>
              <a:rPr lang="en-US" b="0" dirty="0"/>
              <a:t>Officials must proactively monitor the coaching area.</a:t>
            </a:r>
          </a:p>
          <a:p>
            <a:pPr marL="171450" indent="-171450">
              <a:buFont typeface="Arial" panose="020B0604020202020204" pitchFamily="34" charset="0"/>
              <a:buChar char="•"/>
            </a:pPr>
            <a:r>
              <a:rPr lang="en-US" b="0" dirty="0"/>
              <a:t>Warnings or technical fouls may be issued if the behavior persists, in line with Rule 10-5 and Rule 4-48 (warnings).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32</a:t>
            </a:fld>
            <a:endParaRPr lang="en-US"/>
          </a:p>
        </p:txBody>
      </p:sp>
    </p:spTree>
    <p:extLst>
      <p:ext uri="{BB962C8B-B14F-4D97-AF65-F5344CB8AC3E}">
        <p14:creationId xmlns:p14="http://schemas.microsoft.com/office/powerpoint/2010/main" val="509956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Primary Responsibility of the Head Coach: The head coach plays a crucial role in maintaining order and sportsmanship during a game. They are primarily responsible for identifying situations that could potentially escalate into conflicts and taking proactive steps to prevent them. This includes setting the tone for player behavior, communicating clearly with officials, and intervening early when tensions rise to de-escalate any brewing altercations.</a:t>
            </a:r>
          </a:p>
          <a:p>
            <a:pPr marL="171450" indent="-171450">
              <a:buFont typeface="Arial" panose="020B0604020202020204" pitchFamily="34" charset="0"/>
              <a:buChar char="•"/>
            </a:pPr>
            <a:r>
              <a:rPr lang="en-US" b="0" dirty="0"/>
              <a:t>Role of Assistant Coaches During Altercations: When an altercation does occur, assistant coaches have an important supporting role. They are tasked with managing the players who are actively participating on the court, ensuring they stay focused and do not escalate the situation further. </a:t>
            </a:r>
          </a:p>
          <a:p>
            <a:pPr marL="171450" indent="-171450">
              <a:buFont typeface="Arial" panose="020B0604020202020204" pitchFamily="34" charset="0"/>
              <a:buChar char="•"/>
            </a:pPr>
            <a:r>
              <a:rPr lang="en-US" b="0" dirty="0"/>
              <a:t>Additionally, assistant coaches must also control the behavior of bench personnel, including substitute players and support staff, to prevent the conflict from spreading or intensifying. This dual responsibility helps maintain overall team discipline and keeps the situation contained.</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33</a:t>
            </a:fld>
            <a:endParaRPr lang="en-US"/>
          </a:p>
        </p:txBody>
      </p:sp>
    </p:spTree>
    <p:extLst>
      <p:ext uri="{BB962C8B-B14F-4D97-AF65-F5344CB8AC3E}">
        <p14:creationId xmlns:p14="http://schemas.microsoft.com/office/powerpoint/2010/main" val="1380658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Officials must remain vigilant in detecting attempts by players to simulate fouls or illegal contact.</a:t>
            </a:r>
          </a:p>
          <a:p>
            <a:pPr marL="171450" indent="-171450">
              <a:buFont typeface="Arial" panose="020B0604020202020204" pitchFamily="34" charset="0"/>
              <a:buChar char="•"/>
            </a:pPr>
            <a:r>
              <a:rPr lang="en-US" b="0" dirty="0"/>
              <a:t>Consistently monitor player behavior to identify subtle or overt acts of deception.</a:t>
            </a:r>
          </a:p>
          <a:p>
            <a:pPr marL="171450" indent="-171450">
              <a:buFont typeface="Arial" panose="020B0604020202020204" pitchFamily="34" charset="0"/>
              <a:buChar char="•"/>
            </a:pPr>
            <a:r>
              <a:rPr lang="en-US" b="0" dirty="0"/>
              <a:t>Be ready to issue warnings or enforce penalties promptly to discourage faking fouls.</a:t>
            </a:r>
          </a:p>
          <a:p>
            <a:pPr marL="171450" indent="-171450">
              <a:buFont typeface="Arial" panose="020B0604020202020204" pitchFamily="34" charset="0"/>
              <a:buChar char="•"/>
            </a:pPr>
            <a:r>
              <a:rPr lang="en-US" b="0" dirty="0"/>
              <a:t>Maintain focus throughout the game, as players may try to exploit any lapse in officiating attention.</a:t>
            </a:r>
          </a:p>
          <a:p>
            <a:pPr marL="171450" indent="-171450">
              <a:buFont typeface="Arial" panose="020B0604020202020204" pitchFamily="34" charset="0"/>
              <a:buChar char="•"/>
            </a:pPr>
            <a:r>
              <a:rPr lang="en-US" b="0" dirty="0"/>
              <a:t>Uphold the integrity of the game by diligently enforcing Rule 4-49 to prevent players from gaining unfair advantages.</a:t>
            </a:r>
          </a:p>
          <a:p>
            <a:pPr marL="171450" indent="-171450">
              <a:buFont typeface="Arial" panose="020B0604020202020204" pitchFamily="34" charset="0"/>
              <a:buChar char="•"/>
            </a:pPr>
            <a:r>
              <a:rPr lang="en-US" b="0" dirty="0"/>
              <a:t>Use clear communication with players and coaches to reinforce that faking fouls will not be tolerated.</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34</a:t>
            </a:fld>
            <a:endParaRPr lang="en-US"/>
          </a:p>
        </p:txBody>
      </p:sp>
    </p:spTree>
    <p:extLst>
      <p:ext uri="{BB962C8B-B14F-4D97-AF65-F5344CB8AC3E}">
        <p14:creationId xmlns:p14="http://schemas.microsoft.com/office/powerpoint/2010/main" val="371902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When the ball contacts the backboard, it is considered to be on its downward flight.</a:t>
            </a:r>
          </a:p>
          <a:p>
            <a:pPr marL="171450" indent="-171450">
              <a:buFont typeface="Arial" panose="020B0604020202020204" pitchFamily="34" charset="0"/>
              <a:buChar char="•"/>
            </a:pPr>
            <a:r>
              <a:rPr lang="en-US" b="0" dirty="0"/>
              <a:t>If a player touches the ball after it hits the backboard, and the ball still has a possibility of entering the basket, it is considered goaltending.</a:t>
            </a:r>
          </a:p>
          <a:p>
            <a:pPr marL="171450" indent="-171450">
              <a:buFont typeface="Arial" panose="020B0604020202020204" pitchFamily="34" charset="0"/>
              <a:buChar char="•"/>
            </a:pPr>
            <a:r>
              <a:rPr lang="en-US" b="0" dirty="0"/>
              <a:t>This rule helps define the timing and legality of defensive plays involving the backboard.</a:t>
            </a:r>
          </a:p>
          <a:p>
            <a:pPr marL="171450" indent="-171450">
              <a:buFont typeface="Arial" panose="020B0604020202020204" pitchFamily="34" charset="0"/>
              <a:buChar char="•"/>
            </a:pPr>
            <a:r>
              <a:rPr lang="en-US" b="0" dirty="0"/>
              <a:t>Proper enforcement ensures fair scoring opportunities and prevents illegal interference with a shot attempt. </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5</a:t>
            </a:fld>
            <a:endParaRPr lang="en-US"/>
          </a:p>
        </p:txBody>
      </p:sp>
    </p:spTree>
    <p:extLst>
      <p:ext uri="{BB962C8B-B14F-4D97-AF65-F5344CB8AC3E}">
        <p14:creationId xmlns:p14="http://schemas.microsoft.com/office/powerpoint/2010/main" val="350538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are the key points related to examples of faking being fouled and Rule 4-49 enforcement:</a:t>
            </a:r>
          </a:p>
          <a:p>
            <a:pPr marL="171450" indent="-171450">
              <a:buFont typeface="Arial" panose="020B0604020202020204" pitchFamily="34" charset="0"/>
              <a:buChar char="•"/>
            </a:pPr>
            <a:r>
              <a:rPr lang="en-US" b="0" dirty="0"/>
              <a:t>Examples of faking being fouled include:</a:t>
            </a:r>
          </a:p>
          <a:p>
            <a:pPr marL="628650" lvl="1" indent="-171450">
              <a:buFont typeface="Arial" panose="020B0604020202020204" pitchFamily="34" charset="0"/>
              <a:buChar char="•"/>
            </a:pPr>
            <a:r>
              <a:rPr lang="en-US" b="0" dirty="0"/>
              <a:t>Ball handlers performing head bobs to simulate contact.</a:t>
            </a:r>
          </a:p>
          <a:p>
            <a:pPr marL="628650" lvl="1" indent="-171450">
              <a:buFont typeface="Arial" panose="020B0604020202020204" pitchFamily="34" charset="0"/>
              <a:buChar char="•"/>
            </a:pPr>
            <a:r>
              <a:rPr lang="en-US" b="0" dirty="0"/>
              <a:t>Shooters who exaggerate contact during their shooting motion.</a:t>
            </a:r>
          </a:p>
          <a:p>
            <a:pPr marL="628650" lvl="1" indent="-171450">
              <a:buFont typeface="Arial" panose="020B0604020202020204" pitchFamily="34" charset="0"/>
              <a:buChar char="•"/>
            </a:pPr>
            <a:r>
              <a:rPr lang="en-US" b="0" dirty="0"/>
              <a:t>Defensive players who fall to the floor without any contact to draw a foul call.</a:t>
            </a:r>
          </a:p>
          <a:p>
            <a:pPr marL="171450" indent="-171450">
              <a:buFont typeface="Arial" panose="020B0604020202020204" pitchFamily="34" charset="0"/>
              <a:buChar char="•"/>
            </a:pPr>
            <a:r>
              <a:rPr lang="en-US" b="0" dirty="0"/>
              <a:t>Proper enforcement of Rule 4-49 is essential in adjudicating these actions correctly.</a:t>
            </a:r>
          </a:p>
          <a:p>
            <a:pPr marL="171450" indent="-171450">
              <a:buFont typeface="Arial" panose="020B0604020202020204" pitchFamily="34" charset="0"/>
              <a:buChar char="•"/>
            </a:pPr>
            <a:r>
              <a:rPr lang="en-US" b="0" dirty="0"/>
              <a:t>Consistent rule enforcement discourages players from attempting to deceive officials and gain an </a:t>
            </a:r>
            <a:r>
              <a:rPr lang="en-US" dirty="0"/>
              <a:t>unfair advantage.</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35</a:t>
            </a:fld>
            <a:endParaRPr lang="en-US"/>
          </a:p>
        </p:txBody>
      </p:sp>
    </p:spTree>
    <p:extLst>
      <p:ext uri="{BB962C8B-B14F-4D97-AF65-F5344CB8AC3E}">
        <p14:creationId xmlns:p14="http://schemas.microsoft.com/office/powerpoint/2010/main" val="226746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player is one of the five team members legally on the court during live play.</a:t>
            </a:r>
          </a:p>
          <a:p>
            <a:pPr marL="171450" indent="-171450">
              <a:buFont typeface="Arial" panose="020B0604020202020204" pitchFamily="34" charset="0"/>
              <a:buChar char="•"/>
            </a:pPr>
            <a:r>
              <a:rPr lang="en-US" b="0" dirty="0"/>
              <a:t>During timeouts or intermissions, those same individuals are considered bench personnel.</a:t>
            </a:r>
          </a:p>
          <a:p>
            <a:pPr marL="171450" indent="-171450">
              <a:buFont typeface="Arial" panose="020B0604020202020204" pitchFamily="34" charset="0"/>
              <a:buChar char="•"/>
            </a:pPr>
            <a:r>
              <a:rPr lang="en-US" b="0" dirty="0"/>
              <a:t>This distinction is important for determining roles, responsibilities, and potential penalties.</a:t>
            </a:r>
          </a:p>
          <a:p>
            <a:pPr marL="171450" indent="-171450">
              <a:buFont typeface="Arial" panose="020B0604020202020204" pitchFamily="34" charset="0"/>
              <a:buChar char="•"/>
            </a:pPr>
            <a:r>
              <a:rPr lang="en-US" b="0" dirty="0"/>
              <a:t>Helps officials and teams accurately apply rules regarding player conduct versus bench conduct.</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6</a:t>
            </a:fld>
            <a:endParaRPr lang="en-US"/>
          </a:p>
        </p:txBody>
      </p:sp>
    </p:spTree>
    <p:extLst>
      <p:ext uri="{BB962C8B-B14F-4D97-AF65-F5344CB8AC3E}">
        <p14:creationId xmlns:p14="http://schemas.microsoft.com/office/powerpoint/2010/main" val="84942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Officials determine the designated throw-in spot using the three-point line as a reference in both the frontcourt and backcourt.</a:t>
            </a:r>
          </a:p>
          <a:p>
            <a:pPr marL="171450" indent="-171450">
              <a:buFont typeface="Arial" panose="020B0604020202020204" pitchFamily="34" charset="0"/>
              <a:buChar char="•"/>
            </a:pPr>
            <a:r>
              <a:rPr lang="en-US" b="0" dirty="0"/>
              <a:t>If play is stopped on or within the three-point line, the throw-in spot is the nearest point on the end line, three feet outside the lane line.</a:t>
            </a:r>
          </a:p>
          <a:p>
            <a:pPr marL="171450" indent="-171450">
              <a:buFont typeface="Arial" panose="020B0604020202020204" pitchFamily="34" charset="0"/>
              <a:buChar char="•"/>
            </a:pPr>
            <a:r>
              <a:rPr lang="en-US" b="0" dirty="0"/>
              <a:t>If play is stopped outside the three-point line, the throw-in spot is the nearest sideline at the 28-foot line.</a:t>
            </a:r>
          </a:p>
          <a:p>
            <a:pPr marL="171450" indent="-171450">
              <a:buFont typeface="Arial" panose="020B0604020202020204" pitchFamily="34" charset="0"/>
              <a:buChar char="•"/>
            </a:pPr>
            <a:r>
              <a:rPr lang="en-US" b="0" dirty="0"/>
              <a:t>This guideline ensures consistency and clarity in locating throw-in positions after stoppages.</a:t>
            </a:r>
          </a:p>
          <a:p>
            <a:pPr marL="171450" indent="-171450">
              <a:buFont typeface="Arial" panose="020B0604020202020204" pitchFamily="34" charset="0"/>
              <a:buChar char="•"/>
            </a:pPr>
            <a:r>
              <a:rPr lang="en-US" b="0" dirty="0"/>
              <a:t>Proper enforcement promotes efficient game flow and fair placement of the ball during restarts.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7</a:t>
            </a:fld>
            <a:endParaRPr lang="en-US"/>
          </a:p>
        </p:txBody>
      </p:sp>
    </p:spTree>
    <p:extLst>
      <p:ext uri="{BB962C8B-B14F-4D97-AF65-F5344CB8AC3E}">
        <p14:creationId xmlns:p14="http://schemas.microsoft.com/office/powerpoint/2010/main" val="195508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thrower shall not purposely or deceitfully delay returning to the court after legally being out of bounds during a throw-in.</a:t>
            </a:r>
          </a:p>
          <a:p>
            <a:pPr marL="171450" indent="-171450">
              <a:buFont typeface="Arial" panose="020B0604020202020204" pitchFamily="34" charset="0"/>
              <a:buChar char="•"/>
            </a:pPr>
            <a:r>
              <a:rPr lang="en-US" b="0" dirty="0"/>
              <a:t>The thrower may not be the first to touch the ball after re-entering the playing area in this manner.</a:t>
            </a:r>
          </a:p>
          <a:p>
            <a:pPr marL="171450" indent="-171450">
              <a:buFont typeface="Arial" panose="020B0604020202020204" pitchFamily="34" charset="0"/>
              <a:buChar char="•"/>
            </a:pPr>
            <a:r>
              <a:rPr lang="en-US" b="0" dirty="0"/>
              <a:t>This rule is designed to prevent deception and maintain fairness during throw-in situations.</a:t>
            </a:r>
          </a:p>
          <a:p>
            <a:pPr marL="171450" indent="-171450">
              <a:buFont typeface="Arial" panose="020B0604020202020204" pitchFamily="34" charset="0"/>
              <a:buChar char="•"/>
            </a:pPr>
            <a:r>
              <a:rPr lang="en-US" b="0" dirty="0"/>
              <a:t>Officials must watch for delayed or misleading movements by the thrower that could create an unfair advantage.</a:t>
            </a:r>
          </a:p>
          <a:p>
            <a:pPr marL="171450" indent="-171450">
              <a:buFont typeface="Arial" panose="020B0604020202020204" pitchFamily="34" charset="0"/>
              <a:buChar char="•"/>
            </a:pPr>
            <a:r>
              <a:rPr lang="en-US" b="0" dirty="0"/>
              <a:t>Enforcing this rule ensures proper conduct and positioning during and after throw-ins.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8</a:t>
            </a:fld>
            <a:endParaRPr lang="en-US"/>
          </a:p>
        </p:txBody>
      </p:sp>
    </p:spTree>
    <p:extLst>
      <p:ext uri="{BB962C8B-B14F-4D97-AF65-F5344CB8AC3E}">
        <p14:creationId xmlns:p14="http://schemas.microsoft.com/office/powerpoint/2010/main" val="153899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 player shall not purposely or deceitfully delay their return to the court after legally going out of bounds.</a:t>
            </a:r>
          </a:p>
          <a:p>
            <a:pPr marL="171450" indent="-171450">
              <a:buFont typeface="Arial" panose="020B0604020202020204" pitchFamily="34" charset="0"/>
              <a:buChar char="•"/>
            </a:pPr>
            <a:r>
              <a:rPr lang="en-US" b="0" dirty="0"/>
              <a:t>The player cannot be the first to touch the ball after re-entering the playing area in such a manner.</a:t>
            </a:r>
          </a:p>
          <a:p>
            <a:pPr marL="171450" indent="-171450">
              <a:buFont typeface="Arial" panose="020B0604020202020204" pitchFamily="34" charset="0"/>
              <a:buChar char="•"/>
            </a:pPr>
            <a:r>
              <a:rPr lang="en-US" b="0" dirty="0"/>
              <a:t>This rule prevents players from gaining an unfair advantage through deceptive tactics.</a:t>
            </a:r>
          </a:p>
          <a:p>
            <a:pPr marL="171450" indent="-171450">
              <a:buFont typeface="Arial" panose="020B0604020202020204" pitchFamily="34" charset="0"/>
              <a:buChar char="•"/>
            </a:pPr>
            <a:r>
              <a:rPr lang="en-US" b="0" dirty="0"/>
              <a:t>Proper enforcement supports fair play and integrity of on-court actions.</a:t>
            </a:r>
          </a:p>
          <a:p>
            <a:pPr marL="171450" indent="-171450">
              <a:buFont typeface="Arial" panose="020B0604020202020204" pitchFamily="34" charset="0"/>
              <a:buChar char="•"/>
            </a:pPr>
            <a:r>
              <a:rPr lang="en-US" b="0" dirty="0"/>
              <a:t>Officials must be alert to intentional delays or deceptive movements involving out-of-bounds situations.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9</a:t>
            </a:fld>
            <a:endParaRPr lang="en-US"/>
          </a:p>
        </p:txBody>
      </p:sp>
    </p:spTree>
    <p:extLst>
      <p:ext uri="{BB962C8B-B14F-4D97-AF65-F5344CB8AC3E}">
        <p14:creationId xmlns:p14="http://schemas.microsoft.com/office/powerpoint/2010/main" val="302267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It is no longer an automatic technical foul if a player intentionally slaps or strikes the backboard or causes the ring to vibrate while:</a:t>
            </a:r>
          </a:p>
          <a:p>
            <a:pPr marL="628650" lvl="1" indent="-171450">
              <a:buFont typeface="Arial" panose="020B0604020202020204" pitchFamily="34" charset="0"/>
              <a:buChar char="•"/>
            </a:pPr>
            <a:r>
              <a:rPr lang="en-US" b="0" dirty="0"/>
              <a:t>A try or tap for a field goal is in flight, or</a:t>
            </a:r>
          </a:p>
          <a:p>
            <a:pPr marL="628650" lvl="1" indent="-171450">
              <a:buFont typeface="Arial" panose="020B0604020202020204" pitchFamily="34" charset="0"/>
              <a:buChar char="•"/>
            </a:pPr>
            <a:r>
              <a:rPr lang="en-US" b="0" dirty="0"/>
              <a:t>The ball is touching the backboard, or</a:t>
            </a:r>
          </a:p>
          <a:p>
            <a:pPr marL="628650" lvl="1" indent="-171450">
              <a:buFont typeface="Arial" panose="020B0604020202020204" pitchFamily="34" charset="0"/>
              <a:buChar char="•"/>
            </a:pPr>
            <a:r>
              <a:rPr lang="en-US" b="0" dirty="0"/>
              <a:t>The ball is in the basket cylinder above the basket.</a:t>
            </a:r>
          </a:p>
          <a:p>
            <a:pPr marL="171450" indent="-171450">
              <a:buFont typeface="Arial" panose="020B0604020202020204" pitchFamily="34" charset="0"/>
              <a:buChar char="•"/>
            </a:pPr>
            <a:r>
              <a:rPr lang="en-US" b="0" dirty="0"/>
              <a:t>This represents a change in how such contact is penalized.</a:t>
            </a:r>
          </a:p>
          <a:p>
            <a:pPr marL="171450" indent="-171450">
              <a:buFont typeface="Arial" panose="020B0604020202020204" pitchFamily="34" charset="0"/>
              <a:buChar char="•"/>
            </a:pPr>
            <a:r>
              <a:rPr lang="en-US" b="0" dirty="0"/>
              <a:t>Officials now have discretion to assess the situation more carefully rather than issuing an automatic technical foul.</a:t>
            </a:r>
          </a:p>
          <a:p>
            <a:pPr marL="171450" indent="-171450">
              <a:buFont typeface="Arial" panose="020B0604020202020204" pitchFamily="34" charset="0"/>
              <a:buChar char="•"/>
            </a:pPr>
            <a:r>
              <a:rPr lang="en-US" b="0" dirty="0"/>
              <a:t>The rule aims to balance fair enforcement with avoiding overly harsh penalties for certain actions.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10</a:t>
            </a:fld>
            <a:endParaRPr lang="en-US"/>
          </a:p>
        </p:txBody>
      </p:sp>
    </p:spTree>
    <p:extLst>
      <p:ext uri="{BB962C8B-B14F-4D97-AF65-F5344CB8AC3E}">
        <p14:creationId xmlns:p14="http://schemas.microsoft.com/office/powerpoint/2010/main" val="211541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Basket interference is called when a player slaps or strikes the backboard, causing it to vibrate.</a:t>
            </a:r>
          </a:p>
          <a:p>
            <a:pPr marL="171450" indent="-171450">
              <a:buFont typeface="Arial" panose="020B0604020202020204" pitchFamily="34" charset="0"/>
              <a:buChar char="•"/>
            </a:pPr>
            <a:r>
              <a:rPr lang="en-US" b="0" dirty="0"/>
              <a:t>This applies while the ball is on or within either basket, or touching the backboard, or within the cylinder above the basket.</a:t>
            </a:r>
          </a:p>
          <a:p>
            <a:pPr marL="171450" indent="-171450">
              <a:buFont typeface="Arial" panose="020B0604020202020204" pitchFamily="34" charset="0"/>
              <a:buChar char="•"/>
            </a:pPr>
            <a:r>
              <a:rPr lang="en-US" b="0" dirty="0"/>
              <a:t>The rule prevents players from affecting the ball’s path by manipulating the backboard or basket.</a:t>
            </a:r>
          </a:p>
          <a:p>
            <a:pPr marL="171450" indent="-171450">
              <a:buFont typeface="Arial" panose="020B0604020202020204" pitchFamily="34" charset="0"/>
              <a:buChar char="•"/>
            </a:pPr>
            <a:r>
              <a:rPr lang="en-US" b="0" dirty="0"/>
              <a:t>Enforcing this maintains fair play and integrity of scoring opportunities.</a:t>
            </a:r>
          </a:p>
          <a:p>
            <a:pPr marL="171450" indent="-171450">
              <a:buFont typeface="Arial" panose="020B0604020202020204" pitchFamily="34" charset="0"/>
              <a:buChar char="•"/>
            </a:pPr>
            <a:r>
              <a:rPr lang="en-US" b="0" dirty="0"/>
              <a:t>Officials must be alert to such contact to properly apply basket interference penalties.</a:t>
            </a:r>
          </a:p>
          <a:p>
            <a:endParaRPr lang="en-US" dirty="0"/>
          </a:p>
        </p:txBody>
      </p:sp>
      <p:sp>
        <p:nvSpPr>
          <p:cNvPr id="4" name="Slide Number Placeholder 3"/>
          <p:cNvSpPr>
            <a:spLocks noGrp="1"/>
          </p:cNvSpPr>
          <p:nvPr>
            <p:ph type="sldNum" sz="quarter" idx="5"/>
          </p:nvPr>
        </p:nvSpPr>
        <p:spPr/>
        <p:txBody>
          <a:bodyPr/>
          <a:lstStyle/>
          <a:p>
            <a:fld id="{09C9AF4B-1436-4815-BD42-A6DCE13D6467}" type="slidenum">
              <a:rPr lang="en-US" smtClean="0"/>
              <a:t>11</a:t>
            </a:fld>
            <a:endParaRPr lang="en-US"/>
          </a:p>
        </p:txBody>
      </p:sp>
    </p:spTree>
    <p:extLst>
      <p:ext uri="{BB962C8B-B14F-4D97-AF65-F5344CB8AC3E}">
        <p14:creationId xmlns:p14="http://schemas.microsoft.com/office/powerpoint/2010/main" val="189956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AC8F2-44D6-E579-1182-F705F2E8BD6D}"/>
              </a:ext>
            </a:extLst>
          </p:cNvPr>
          <p:cNvSpPr/>
          <p:nvPr userDrawn="1"/>
        </p:nvSpPr>
        <p:spPr>
          <a:xfrm>
            <a:off x="1" y="6148256"/>
            <a:ext cx="12191999" cy="7391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72E9CF-8AE9-5255-4316-349012503E9B}"/>
              </a:ext>
            </a:extLst>
          </p:cNvPr>
          <p:cNvPicPr>
            <a:picLocks noGrp="1" noRot="1" noChangeAspect="1" noMove="1" noResize="1" noEditPoints="1" noAdjustHandles="1" noChangeArrowheads="1" noChangeShapeType="1" noCrop="1"/>
          </p:cNvPicPr>
          <p:nvPr userDrawn="1"/>
        </p:nvPicPr>
        <p:blipFill>
          <a:blip r:embed="rId3"/>
          <a:srcRect/>
          <a:stretch/>
        </p:blipFill>
        <p:spPr>
          <a:xfrm>
            <a:off x="9724767" y="340170"/>
            <a:ext cx="2203628" cy="1065862"/>
          </a:xfrm>
          <a:prstGeom prst="rect">
            <a:avLst/>
          </a:prstGeom>
        </p:spPr>
      </p:pic>
      <p:sp>
        <p:nvSpPr>
          <p:cNvPr id="6" name="Title 1">
            <a:extLst>
              <a:ext uri="{FF2B5EF4-FFF2-40B4-BE49-F238E27FC236}">
                <a16:creationId xmlns:a16="http://schemas.microsoft.com/office/drawing/2014/main" id="{D1209A9B-74A4-F114-8811-EFAA10BA8B32}"/>
              </a:ext>
            </a:extLst>
          </p:cNvPr>
          <p:cNvSpPr>
            <a:spLocks noGrp="1"/>
          </p:cNvSpPr>
          <p:nvPr>
            <p:ph type="ctrTitle" hasCustomPrompt="1"/>
          </p:nvPr>
        </p:nvSpPr>
        <p:spPr>
          <a:xfrm>
            <a:off x="5049470" y="2656795"/>
            <a:ext cx="6878924" cy="2387600"/>
          </a:xfrm>
        </p:spPr>
        <p:txBody>
          <a:bodyPr anchor="b">
            <a:normAutofit/>
          </a:bodyPr>
          <a:lstStyle>
            <a:lvl1pPr algn="l">
              <a:lnSpc>
                <a:spcPct val="70000"/>
              </a:lnSpc>
              <a:defRPr sz="7200" b="1" i="0">
                <a:solidFill>
                  <a:schemeClr val="bg1"/>
                </a:solidFill>
                <a:latin typeface="Calibri" panose="020F0502020204030204" pitchFamily="34" charset="0"/>
                <a:cs typeface="Calibri" panose="020F0502020204030204" pitchFamily="34" charset="0"/>
              </a:defRPr>
            </a:lvl1pPr>
          </a:lstStyle>
          <a:p>
            <a:r>
              <a:rPr lang="en-US" dirty="0"/>
              <a:t>Title Goes Here</a:t>
            </a:r>
          </a:p>
        </p:txBody>
      </p:sp>
      <p:sp>
        <p:nvSpPr>
          <p:cNvPr id="7" name="Subtitle 2">
            <a:extLst>
              <a:ext uri="{FF2B5EF4-FFF2-40B4-BE49-F238E27FC236}">
                <a16:creationId xmlns:a16="http://schemas.microsoft.com/office/drawing/2014/main" id="{89EEE7A8-0736-F53C-7D39-E9CDF13C67D6}"/>
              </a:ext>
            </a:extLst>
          </p:cNvPr>
          <p:cNvSpPr>
            <a:spLocks noGrp="1"/>
          </p:cNvSpPr>
          <p:nvPr>
            <p:ph type="subTitle" idx="1" hasCustomPrompt="1"/>
          </p:nvPr>
        </p:nvSpPr>
        <p:spPr>
          <a:xfrm>
            <a:off x="5049470" y="5136470"/>
            <a:ext cx="6878924" cy="944290"/>
          </a:xfrm>
        </p:spPr>
        <p:txBody>
          <a:bodyPr/>
          <a:lstStyle>
            <a:lvl1pPr marL="0" indent="0" algn="l">
              <a:lnSpc>
                <a:spcPct val="70000"/>
              </a:lnSpc>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a:t>
            </a:r>
          </a:p>
        </p:txBody>
      </p:sp>
      <p:sp>
        <p:nvSpPr>
          <p:cNvPr id="2" name="Picture Placeholder 6">
            <a:extLst>
              <a:ext uri="{FF2B5EF4-FFF2-40B4-BE49-F238E27FC236}">
                <a16:creationId xmlns:a16="http://schemas.microsoft.com/office/drawing/2014/main" id="{3D717936-7449-F3C2-8751-5155403673AB}"/>
              </a:ext>
            </a:extLst>
          </p:cNvPr>
          <p:cNvSpPr>
            <a:spLocks noGrp="1"/>
          </p:cNvSpPr>
          <p:nvPr>
            <p:ph type="pic" sz="quarter" idx="10"/>
          </p:nvPr>
        </p:nvSpPr>
        <p:spPr>
          <a:xfrm>
            <a:off x="1" y="0"/>
            <a:ext cx="4850216" cy="6148256"/>
          </a:xfrm>
          <a:ln w="19050">
            <a:solidFill>
              <a:schemeClr val="bg1"/>
            </a:solidFill>
          </a:ln>
        </p:spPr>
        <p:txBody>
          <a:bodyPr/>
          <a:lstStyle>
            <a:lvl1pPr marL="0" indent="0">
              <a:buNone/>
              <a:defRPr/>
            </a:lvl1pPr>
          </a:lstStyle>
          <a:p>
            <a:endParaRPr lang="en-US" dirty="0"/>
          </a:p>
        </p:txBody>
      </p:sp>
      <p:sp>
        <p:nvSpPr>
          <p:cNvPr id="4" name="Rectangle 1">
            <a:extLst>
              <a:ext uri="{FF2B5EF4-FFF2-40B4-BE49-F238E27FC236}">
                <a16:creationId xmlns:a16="http://schemas.microsoft.com/office/drawing/2014/main" id="{24288B0B-9ADA-96E5-6966-0048A45664CC}"/>
              </a:ext>
            </a:extLst>
          </p:cNvPr>
          <p:cNvSpPr>
            <a:spLocks noChangeArrowheads="1"/>
          </p:cNvSpPr>
          <p:nvPr userDrawn="1"/>
        </p:nvSpPr>
        <p:spPr bwMode="auto">
          <a:xfrm>
            <a:off x="5049470" y="6225442"/>
            <a:ext cx="68789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2025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7434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CCA062-B089-C810-3F07-6024C517DDF2}"/>
              </a:ext>
            </a:extLst>
          </p:cNvPr>
          <p:cNvPicPr/>
          <p:nvPr userDrawn="1"/>
        </p:nvPicPr>
        <p:blipFill>
          <a:blip r:embed="rId3"/>
          <a:srcRect/>
          <a:stretch/>
        </p:blipFill>
        <p:spPr>
          <a:xfrm>
            <a:off x="9724767" y="340170"/>
            <a:ext cx="2203627" cy="1065862"/>
          </a:xfrm>
          <a:prstGeom prst="rect">
            <a:avLst/>
          </a:prstGeom>
        </p:spPr>
      </p:pic>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7" name="Picture Placeholder 6">
            <a:extLst>
              <a:ext uri="{FF2B5EF4-FFF2-40B4-BE49-F238E27FC236}">
                <a16:creationId xmlns:a16="http://schemas.microsoft.com/office/drawing/2014/main" id="{217AB054-83AF-8D8A-5488-3D2749EE6052}"/>
              </a:ext>
            </a:extLst>
          </p:cNvPr>
          <p:cNvSpPr>
            <a:spLocks noGrp="1"/>
          </p:cNvSpPr>
          <p:nvPr>
            <p:ph type="pic" sz="quarter" idx="10"/>
          </p:nvPr>
        </p:nvSpPr>
        <p:spPr>
          <a:xfrm>
            <a:off x="6172202" y="1825625"/>
            <a:ext cx="5181599" cy="4351337"/>
          </a:xfrm>
        </p:spPr>
        <p:txBody>
          <a:bodyPr/>
          <a:lstStyle>
            <a:lvl1pPr marL="0" indent="0">
              <a:buNone/>
              <a:defRPr/>
            </a:lvl1pPr>
          </a:lstStyle>
          <a:p>
            <a:endParaRPr lang="en-US" dirty="0"/>
          </a:p>
        </p:txBody>
      </p:sp>
      <p:sp>
        <p:nvSpPr>
          <p:cNvPr id="12" name="Slide Number Placeholder 11">
            <a:extLst>
              <a:ext uri="{FF2B5EF4-FFF2-40B4-BE49-F238E27FC236}">
                <a16:creationId xmlns:a16="http://schemas.microsoft.com/office/drawing/2014/main" id="{CAD7A39E-2D5A-78AA-4013-BEC4886BB37F}"/>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6100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1">
            <a:extLst>
              <a:ext uri="{FF2B5EF4-FFF2-40B4-BE49-F238E27FC236}">
                <a16:creationId xmlns:a16="http://schemas.microsoft.com/office/drawing/2014/main" id="{50E8CACC-1DDF-2FF4-479B-9AF3997EF9C8}"/>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17231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2E9CF-8AE9-5255-4316-349012503E9B}"/>
              </a:ext>
            </a:extLst>
          </p:cNvPr>
          <p:cNvPicPr>
            <a:picLocks noGrp="1" noRot="1" noChangeAspect="1" noMove="1" noResize="1" noEditPoints="1" noAdjustHandles="1" noChangeArrowheads="1" noChangeShapeType="1" noCrop="1"/>
          </p:cNvPicPr>
          <p:nvPr userDrawn="1"/>
        </p:nvPicPr>
        <p:blipFill>
          <a:blip r:embed="rId3"/>
          <a:srcRect/>
          <a:stretch/>
        </p:blipFill>
        <p:spPr>
          <a:xfrm>
            <a:off x="9724767" y="340170"/>
            <a:ext cx="2203628" cy="1065862"/>
          </a:xfrm>
          <a:prstGeom prst="rect">
            <a:avLst/>
          </a:prstGeom>
        </p:spPr>
      </p:pic>
      <p:sp>
        <p:nvSpPr>
          <p:cNvPr id="6" name="Title 1">
            <a:extLst>
              <a:ext uri="{FF2B5EF4-FFF2-40B4-BE49-F238E27FC236}">
                <a16:creationId xmlns:a16="http://schemas.microsoft.com/office/drawing/2014/main" id="{D1209A9B-74A4-F114-8811-EFAA10BA8B32}"/>
              </a:ext>
            </a:extLst>
          </p:cNvPr>
          <p:cNvSpPr>
            <a:spLocks noGrp="1"/>
          </p:cNvSpPr>
          <p:nvPr>
            <p:ph type="ctrTitle" hasCustomPrompt="1"/>
          </p:nvPr>
        </p:nvSpPr>
        <p:spPr>
          <a:xfrm>
            <a:off x="1524000" y="1480709"/>
            <a:ext cx="9144000" cy="2387600"/>
          </a:xfrm>
        </p:spPr>
        <p:txBody>
          <a:bodyPr anchor="b">
            <a:normAutofit/>
          </a:bodyPr>
          <a:lstStyle>
            <a:lvl1pPr algn="ctr">
              <a:defRPr sz="8000" b="1" i="0">
                <a:solidFill>
                  <a:schemeClr val="bg1"/>
                </a:solidFill>
                <a:latin typeface="Calibri" panose="020F0502020204030204" pitchFamily="34" charset="0"/>
                <a:cs typeface="Calibri" panose="020F0502020204030204" pitchFamily="34" charset="0"/>
              </a:defRPr>
            </a:lvl1pPr>
          </a:lstStyle>
          <a:p>
            <a:r>
              <a:rPr lang="en-US" dirty="0"/>
              <a:t>Thank You</a:t>
            </a:r>
          </a:p>
        </p:txBody>
      </p:sp>
      <p:sp>
        <p:nvSpPr>
          <p:cNvPr id="2" name="TextBox 1">
            <a:extLst>
              <a:ext uri="{FF2B5EF4-FFF2-40B4-BE49-F238E27FC236}">
                <a16:creationId xmlns:a16="http://schemas.microsoft.com/office/drawing/2014/main" id="{874CA484-034C-A896-0662-F645CDF79DCA}"/>
              </a:ext>
            </a:extLst>
          </p:cNvPr>
          <p:cNvSpPr txBox="1"/>
          <p:nvPr userDrawn="1"/>
        </p:nvSpPr>
        <p:spPr>
          <a:xfrm>
            <a:off x="1524000" y="4757352"/>
            <a:ext cx="9144000" cy="369332"/>
          </a:xfrm>
          <a:prstGeom prst="rect">
            <a:avLst/>
          </a:prstGeom>
          <a:no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National Federation of State High School Associations</a:t>
            </a:r>
          </a:p>
        </p:txBody>
      </p:sp>
      <p:grpSp>
        <p:nvGrpSpPr>
          <p:cNvPr id="11" name="Group 10">
            <a:extLst>
              <a:ext uri="{FF2B5EF4-FFF2-40B4-BE49-F238E27FC236}">
                <a16:creationId xmlns:a16="http://schemas.microsoft.com/office/drawing/2014/main" id="{34CD4DE8-1EB6-5346-3383-8707A51C126F}"/>
              </a:ext>
            </a:extLst>
          </p:cNvPr>
          <p:cNvGrpSpPr/>
          <p:nvPr userDrawn="1"/>
        </p:nvGrpSpPr>
        <p:grpSpPr>
          <a:xfrm>
            <a:off x="1717750" y="5646396"/>
            <a:ext cx="9144000" cy="371345"/>
            <a:chOff x="1524000" y="5646396"/>
            <a:chExt cx="9144000" cy="371345"/>
          </a:xfrm>
        </p:grpSpPr>
        <p:sp>
          <p:nvSpPr>
            <p:cNvPr id="4" name="TextBox 3">
              <a:extLst>
                <a:ext uri="{FF2B5EF4-FFF2-40B4-BE49-F238E27FC236}">
                  <a16:creationId xmlns:a16="http://schemas.microsoft.com/office/drawing/2014/main" id="{E3AF79CA-D0BD-24BD-0E32-404A245DDF69}"/>
                </a:ext>
              </a:extLst>
            </p:cNvPr>
            <p:cNvSpPr txBox="1">
              <a:spLocks noGrp="1" noRot="1" noMove="1" noResize="1" noEditPoints="1" noAdjustHandles="1" noChangeArrowheads="1" noChangeShapeType="1"/>
            </p:cNvSpPr>
            <p:nvPr userDrawn="1"/>
          </p:nvSpPr>
          <p:spPr>
            <a:xfrm>
              <a:off x="1524000" y="5646396"/>
              <a:ext cx="9144000" cy="369332"/>
            </a:xfrm>
            <a:prstGeom prst="rect">
              <a:avLst/>
            </a:prstGeom>
            <a:noFill/>
          </p:spPr>
          <p:txBody>
            <a:bodyPr wrap="square" rtlCol="0">
              <a:spAutoFit/>
            </a:bodyPr>
            <a:lstStyle/>
            <a:p>
              <a:pPr algn="ctr"/>
              <a:r>
                <a:rPr lang="en-US" b="0" dirty="0">
                  <a:solidFill>
                    <a:schemeClr val="bg1"/>
                  </a:solidFill>
                  <a:latin typeface="Calibri" panose="020F0502020204030204" pitchFamily="34" charset="0"/>
                  <a:cs typeface="Calibri" panose="020F0502020204030204" pitchFamily="34" charset="0"/>
                </a:rPr>
                <a:t>@NFHS1920		@</a:t>
              </a:r>
              <a:r>
                <a:rPr lang="en-US" b="0" dirty="0" err="1">
                  <a:solidFill>
                    <a:schemeClr val="bg1"/>
                  </a:solidFill>
                  <a:latin typeface="Calibri" panose="020F0502020204030204" pitchFamily="34" charset="0"/>
                  <a:cs typeface="Calibri" panose="020F0502020204030204" pitchFamily="34" charset="0"/>
                </a:rPr>
                <a:t>NFHS_org</a:t>
              </a:r>
              <a:endParaRPr lang="en-US" b="0" dirty="0">
                <a:solidFill>
                  <a:schemeClr val="bg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3157171-99F1-CBAA-C17D-0AD9D4B9BB74}"/>
                </a:ext>
              </a:extLst>
            </p:cNvPr>
            <p:cNvPicPr>
              <a:picLocks noChangeAspect="1"/>
            </p:cNvPicPr>
            <p:nvPr userDrawn="1"/>
          </p:nvPicPr>
          <p:blipFill>
            <a:blip r:embed="rId4"/>
            <a:stretch>
              <a:fillRect/>
            </a:stretch>
          </p:blipFill>
          <p:spPr>
            <a:xfrm>
              <a:off x="3686113" y="5646396"/>
              <a:ext cx="371345" cy="371345"/>
            </a:xfrm>
            <a:prstGeom prst="rect">
              <a:avLst/>
            </a:prstGeom>
          </p:spPr>
        </p:pic>
        <p:pic>
          <p:nvPicPr>
            <p:cNvPr id="9" name="Picture 8">
              <a:extLst>
                <a:ext uri="{FF2B5EF4-FFF2-40B4-BE49-F238E27FC236}">
                  <a16:creationId xmlns:a16="http://schemas.microsoft.com/office/drawing/2014/main" id="{1D196C8A-E733-4202-AF23-672634CE9C4A}"/>
                </a:ext>
              </a:extLst>
            </p:cNvPr>
            <p:cNvPicPr>
              <a:picLocks noChangeAspect="1"/>
            </p:cNvPicPr>
            <p:nvPr userDrawn="1"/>
          </p:nvPicPr>
          <p:blipFill>
            <a:blip r:embed="rId5"/>
            <a:stretch>
              <a:fillRect/>
            </a:stretch>
          </p:blipFill>
          <p:spPr>
            <a:xfrm>
              <a:off x="5997144" y="5646396"/>
              <a:ext cx="371345" cy="371345"/>
            </a:xfrm>
            <a:prstGeom prst="rect">
              <a:avLst/>
            </a:prstGeom>
          </p:spPr>
        </p:pic>
        <p:pic>
          <p:nvPicPr>
            <p:cNvPr id="10" name="Picture 9">
              <a:extLst>
                <a:ext uri="{FF2B5EF4-FFF2-40B4-BE49-F238E27FC236}">
                  <a16:creationId xmlns:a16="http://schemas.microsoft.com/office/drawing/2014/main" id="{13FEC574-B3C7-1565-2ADE-C95139ADFD9A}"/>
                </a:ext>
              </a:extLst>
            </p:cNvPr>
            <p:cNvPicPr>
              <a:picLocks noChangeAspect="1"/>
            </p:cNvPicPr>
            <p:nvPr userDrawn="1"/>
          </p:nvPicPr>
          <p:blipFill>
            <a:blip r:embed="rId6"/>
            <a:stretch>
              <a:fillRect/>
            </a:stretch>
          </p:blipFill>
          <p:spPr>
            <a:xfrm>
              <a:off x="6430274" y="5646396"/>
              <a:ext cx="370703" cy="370703"/>
            </a:xfrm>
            <a:prstGeom prst="rect">
              <a:avLst/>
            </a:prstGeom>
          </p:spPr>
        </p:pic>
      </p:grpSp>
    </p:spTree>
    <p:extLst>
      <p:ext uri="{BB962C8B-B14F-4D97-AF65-F5344CB8AC3E}">
        <p14:creationId xmlns:p14="http://schemas.microsoft.com/office/powerpoint/2010/main" val="189555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864-8B5F-C930-C8ED-0AB1041C17E9}"/>
              </a:ext>
            </a:extLst>
          </p:cNvPr>
          <p:cNvSpPr>
            <a:spLocks noGrp="1"/>
          </p:cNvSpPr>
          <p:nvPr>
            <p:ph type="title" hasCustomPrompt="1"/>
          </p:nvPr>
        </p:nvSpPr>
        <p:spPr>
          <a:xfrm>
            <a:off x="1995530" y="2137719"/>
            <a:ext cx="8200939" cy="2111332"/>
          </a:xfrm>
        </p:spPr>
        <p:txBody>
          <a:bodyPr anchor="ctr">
            <a:normAutofit/>
          </a:bodyPr>
          <a:lstStyle>
            <a:lvl1pPr>
              <a:defRPr sz="5400" b="1">
                <a:solidFill>
                  <a:srgbClr val="EA1F45"/>
                </a:solidFill>
                <a:latin typeface="Calibri" panose="020F0502020204030204" pitchFamily="34" charset="0"/>
                <a:cs typeface="Calibri" panose="020F0502020204030204" pitchFamily="34" charset="0"/>
              </a:defRPr>
            </a:lvl1pPr>
          </a:lstStyle>
          <a:p>
            <a:r>
              <a:rPr lang="en-US" dirty="0"/>
              <a:t>Section Header Goes Here</a:t>
            </a:r>
          </a:p>
        </p:txBody>
      </p:sp>
      <p:pic>
        <p:nvPicPr>
          <p:cNvPr id="4" name="Picture 3">
            <a:extLst>
              <a:ext uri="{FF2B5EF4-FFF2-40B4-BE49-F238E27FC236}">
                <a16:creationId xmlns:a16="http://schemas.microsoft.com/office/drawing/2014/main" id="{273F3D68-6330-96A1-272E-80D3C14EC520}"/>
              </a:ext>
            </a:extLst>
          </p:cNvPr>
          <p:cNvPicPr/>
          <p:nvPr userDrawn="1"/>
        </p:nvPicPr>
        <p:blipFill>
          <a:blip r:embed="rId3"/>
          <a:srcRect/>
          <a:stretch/>
        </p:blipFill>
        <p:spPr>
          <a:xfrm>
            <a:off x="9724767" y="340170"/>
            <a:ext cx="2203627" cy="1065862"/>
          </a:xfrm>
          <a:prstGeom prst="rect">
            <a:avLst/>
          </a:prstGeom>
        </p:spPr>
      </p:pic>
      <p:sp>
        <p:nvSpPr>
          <p:cNvPr id="6" name="Slide Number Placeholder 11">
            <a:extLst>
              <a:ext uri="{FF2B5EF4-FFF2-40B4-BE49-F238E27FC236}">
                <a16:creationId xmlns:a16="http://schemas.microsoft.com/office/drawing/2014/main" id="{1428EA12-63C6-4622-C5A1-527AF3BAE74C}"/>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378600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334111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2" y="-1312"/>
            <a:ext cx="5212080" cy="365124"/>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POINTS OF EMPHASIS</a:t>
            </a:r>
          </a:p>
        </p:txBody>
      </p:sp>
    </p:spTree>
    <p:extLst>
      <p:ext uri="{BB962C8B-B14F-4D97-AF65-F5344CB8AC3E}">
        <p14:creationId xmlns:p14="http://schemas.microsoft.com/office/powerpoint/2010/main" val="233911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Rules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0" y="-1312"/>
            <a:ext cx="5212080" cy="365760"/>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RULES CHANGES</a:t>
            </a:r>
          </a:p>
        </p:txBody>
      </p:sp>
    </p:spTree>
    <p:extLst>
      <p:ext uri="{BB962C8B-B14F-4D97-AF65-F5344CB8AC3E}">
        <p14:creationId xmlns:p14="http://schemas.microsoft.com/office/powerpoint/2010/main" val="402676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Editorial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0" y="-1312"/>
            <a:ext cx="5212080" cy="365124"/>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EDITORIAL CHANGES</a:t>
            </a:r>
          </a:p>
        </p:txBody>
      </p:sp>
    </p:spTree>
    <p:extLst>
      <p:ext uri="{BB962C8B-B14F-4D97-AF65-F5344CB8AC3E}">
        <p14:creationId xmlns:p14="http://schemas.microsoft.com/office/powerpoint/2010/main" val="28018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Manual Chang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2" y="-1313"/>
            <a:ext cx="5212080" cy="365760"/>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MANUAL CHANGES</a:t>
            </a:r>
          </a:p>
        </p:txBody>
      </p:sp>
    </p:spTree>
    <p:extLst>
      <p:ext uri="{BB962C8B-B14F-4D97-AF65-F5344CB8AC3E}">
        <p14:creationId xmlns:p14="http://schemas.microsoft.com/office/powerpoint/2010/main" val="64024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Rules Reinder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0398-58AE-2C07-5184-8CF567788572}"/>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3" name="Content Placeholder 2">
            <a:extLst>
              <a:ext uri="{FF2B5EF4-FFF2-40B4-BE49-F238E27FC236}">
                <a16:creationId xmlns:a16="http://schemas.microsoft.com/office/drawing/2014/main" id="{EF6AD69C-AD6B-AA0A-FA45-A66168DB43A0}"/>
              </a:ext>
            </a:extLst>
          </p:cNvPr>
          <p:cNvSpPr>
            <a:spLocks noGrp="1"/>
          </p:cNvSpPr>
          <p:nvPr>
            <p:ph idx="1"/>
          </p:nvPr>
        </p:nvSpPr>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1B5A1E6-D712-ED8D-7C3B-BCAF2A895656}"/>
              </a:ext>
            </a:extLst>
          </p:cNvPr>
          <p:cNvPicPr/>
          <p:nvPr userDrawn="1"/>
        </p:nvPicPr>
        <p:blipFill>
          <a:blip r:embed="rId3"/>
          <a:srcRect/>
          <a:stretch/>
        </p:blipFill>
        <p:spPr>
          <a:xfrm>
            <a:off x="9724767" y="340170"/>
            <a:ext cx="2203627" cy="1065862"/>
          </a:xfrm>
          <a:prstGeom prst="rect">
            <a:avLst/>
          </a:prstGeom>
        </p:spPr>
      </p:pic>
      <p:sp>
        <p:nvSpPr>
          <p:cNvPr id="8" name="Slide Number Placeholder 11">
            <a:extLst>
              <a:ext uri="{FF2B5EF4-FFF2-40B4-BE49-F238E27FC236}">
                <a16:creationId xmlns:a16="http://schemas.microsoft.com/office/drawing/2014/main" id="{24A536FC-BF6A-1082-AB0C-0ADFDE0E2185}"/>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
        <p:nvSpPr>
          <p:cNvPr id="4" name="Rectangle 3">
            <a:extLst>
              <a:ext uri="{FF2B5EF4-FFF2-40B4-BE49-F238E27FC236}">
                <a16:creationId xmlns:a16="http://schemas.microsoft.com/office/drawing/2014/main" id="{1411E450-7589-C1EB-CBA1-7DBAC4E1A341}"/>
              </a:ext>
            </a:extLst>
          </p:cNvPr>
          <p:cNvSpPr/>
          <p:nvPr userDrawn="1"/>
        </p:nvSpPr>
        <p:spPr>
          <a:xfrm>
            <a:off x="-1" y="-1313"/>
            <a:ext cx="5212080" cy="365125"/>
          </a:xfrm>
          <a:prstGeom prst="rect">
            <a:avLst/>
          </a:prstGeom>
          <a:solidFill>
            <a:srgbClr val="EA1F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RULES REMINDER</a:t>
            </a:r>
          </a:p>
        </p:txBody>
      </p:sp>
    </p:spTree>
    <p:extLst>
      <p:ext uri="{BB962C8B-B14F-4D97-AF65-F5344CB8AC3E}">
        <p14:creationId xmlns:p14="http://schemas.microsoft.com/office/powerpoint/2010/main" val="248553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8B0FB-303E-A728-FC79-8E43CFBF7AAB}"/>
              </a:ext>
            </a:extLst>
          </p:cNvPr>
          <p:cNvSpPr>
            <a:spLocks noGrp="1"/>
          </p:cNvSpPr>
          <p:nvPr>
            <p:ph sz="half" idx="1"/>
          </p:nvPr>
        </p:nvSpPr>
        <p:spPr>
          <a:xfrm>
            <a:off x="838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0E4F40-2354-06A7-38DD-06CEFEAF1550}"/>
              </a:ext>
            </a:extLst>
          </p:cNvPr>
          <p:cNvSpPr>
            <a:spLocks noGrp="1"/>
          </p:cNvSpPr>
          <p:nvPr>
            <p:ph sz="half" idx="2"/>
          </p:nvPr>
        </p:nvSpPr>
        <p:spPr>
          <a:xfrm>
            <a:off x="6172200" y="1825625"/>
            <a:ext cx="5181600" cy="4351338"/>
          </a:xfrm>
        </p:spPr>
        <p:txBody>
          <a:bodyPr/>
          <a:lstStyle>
            <a:lvl1pPr>
              <a:buClr>
                <a:srgbClr val="EA1F45"/>
              </a:buClr>
              <a:defRPr>
                <a:solidFill>
                  <a:schemeClr val="bg1">
                    <a:lumMod val="50000"/>
                  </a:schemeClr>
                </a:solidFill>
                <a:latin typeface="Calibri" panose="020F0502020204030204" pitchFamily="34" charset="0"/>
                <a:cs typeface="Calibri" panose="020F0502020204030204" pitchFamily="34" charset="0"/>
              </a:defRPr>
            </a:lvl1pPr>
            <a:lvl2pPr>
              <a:buClr>
                <a:srgbClr val="EA1F45"/>
              </a:buClr>
              <a:defRPr>
                <a:solidFill>
                  <a:schemeClr val="bg1">
                    <a:lumMod val="50000"/>
                  </a:schemeClr>
                </a:solidFill>
                <a:latin typeface="Calibri" panose="020F0502020204030204" pitchFamily="34" charset="0"/>
                <a:cs typeface="Calibri" panose="020F0502020204030204" pitchFamily="34" charset="0"/>
              </a:defRPr>
            </a:lvl2pPr>
            <a:lvl3pPr>
              <a:buClr>
                <a:srgbClr val="EA1F45"/>
              </a:buClr>
              <a:defRPr>
                <a:solidFill>
                  <a:schemeClr val="bg1">
                    <a:lumMod val="50000"/>
                  </a:schemeClr>
                </a:solidFill>
                <a:latin typeface="Calibri" panose="020F0502020204030204" pitchFamily="34" charset="0"/>
                <a:cs typeface="Calibri" panose="020F0502020204030204" pitchFamily="34" charset="0"/>
              </a:defRPr>
            </a:lvl3pPr>
            <a:lvl4pPr>
              <a:buClr>
                <a:srgbClr val="EA1F45"/>
              </a:buClr>
              <a:defRPr>
                <a:solidFill>
                  <a:schemeClr val="bg1">
                    <a:lumMod val="50000"/>
                  </a:schemeClr>
                </a:solidFill>
                <a:latin typeface="Calibri" panose="020F0502020204030204" pitchFamily="34" charset="0"/>
                <a:cs typeface="Calibri" panose="020F0502020204030204" pitchFamily="34" charset="0"/>
              </a:defRPr>
            </a:lvl4pPr>
            <a:lvl5pPr>
              <a:buClr>
                <a:srgbClr val="EA1F45"/>
              </a:buClr>
              <a:defRPr>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CCA062-B089-C810-3F07-6024C517DDF2}"/>
              </a:ext>
            </a:extLst>
          </p:cNvPr>
          <p:cNvPicPr/>
          <p:nvPr userDrawn="1"/>
        </p:nvPicPr>
        <p:blipFill>
          <a:blip r:embed="rId3"/>
          <a:srcRect/>
          <a:stretch/>
        </p:blipFill>
        <p:spPr>
          <a:xfrm>
            <a:off x="9724767" y="340170"/>
            <a:ext cx="2203627" cy="1065862"/>
          </a:xfrm>
          <a:prstGeom prst="rect">
            <a:avLst/>
          </a:prstGeom>
        </p:spPr>
      </p:pic>
      <p:sp>
        <p:nvSpPr>
          <p:cNvPr id="9" name="Title 1">
            <a:extLst>
              <a:ext uri="{FF2B5EF4-FFF2-40B4-BE49-F238E27FC236}">
                <a16:creationId xmlns:a16="http://schemas.microsoft.com/office/drawing/2014/main" id="{9966E648-C1C5-D0F9-6BF2-0341C30A9B7C}"/>
              </a:ext>
            </a:extLst>
          </p:cNvPr>
          <p:cNvSpPr>
            <a:spLocks noGrp="1"/>
          </p:cNvSpPr>
          <p:nvPr>
            <p:ph type="title" hasCustomPrompt="1"/>
          </p:nvPr>
        </p:nvSpPr>
        <p:spPr>
          <a:xfrm>
            <a:off x="838200" y="365125"/>
            <a:ext cx="8491151" cy="1325563"/>
          </a:xfrm>
        </p:spPr>
        <p:txBody>
          <a:bodyPr/>
          <a:lstStyle>
            <a:lvl1pPr>
              <a:defRPr b="1">
                <a:solidFill>
                  <a:srgbClr val="00205B"/>
                </a:solidFill>
                <a:latin typeface="Calibri" panose="020F0502020204030204" pitchFamily="34" charset="0"/>
                <a:cs typeface="Calibri" panose="020F0502020204030204" pitchFamily="34" charset="0"/>
              </a:defRPr>
            </a:lvl1pPr>
          </a:lstStyle>
          <a:p>
            <a:r>
              <a:rPr lang="en-US" dirty="0"/>
              <a:t>Content Title Goes Here</a:t>
            </a:r>
          </a:p>
        </p:txBody>
      </p:sp>
      <p:sp>
        <p:nvSpPr>
          <p:cNvPr id="10" name="Slide Number Placeholder 11">
            <a:extLst>
              <a:ext uri="{FF2B5EF4-FFF2-40B4-BE49-F238E27FC236}">
                <a16:creationId xmlns:a16="http://schemas.microsoft.com/office/drawing/2014/main" id="{1815227B-C98D-C0F3-E979-A984773D5333}"/>
              </a:ext>
            </a:extLst>
          </p:cNvPr>
          <p:cNvSpPr>
            <a:spLocks noGrp="1"/>
          </p:cNvSpPr>
          <p:nvPr>
            <p:ph type="sldNum" sz="quarter" idx="13"/>
          </p:nvPr>
        </p:nvSpPr>
        <p:spPr>
          <a:xfrm>
            <a:off x="170935" y="6356350"/>
            <a:ext cx="2743200" cy="365125"/>
          </a:xfrm>
        </p:spPr>
        <p:txBody>
          <a:bodyPr/>
          <a:lstStyle>
            <a:lvl1pPr algn="l">
              <a:defRPr>
                <a:solidFill>
                  <a:schemeClr val="bg1"/>
                </a:solidFill>
                <a:latin typeface="Calibri" panose="020F0502020204030204" pitchFamily="34" charset="0"/>
                <a:cs typeface="Calibri" panose="020F0502020204030204" pitchFamily="34" charset="0"/>
              </a:defRPr>
            </a:lvl1pPr>
          </a:lstStyle>
          <a:p>
            <a:fld id="{964E3598-2D5C-024F-9D1E-B79FF9982580}" type="slidenum">
              <a:rPr lang="en-US" smtClean="0"/>
              <a:pPr/>
              <a:t>‹#›</a:t>
            </a:fld>
            <a:endParaRPr lang="en-US" dirty="0"/>
          </a:p>
        </p:txBody>
      </p:sp>
    </p:spTree>
    <p:extLst>
      <p:ext uri="{BB962C8B-B14F-4D97-AF65-F5344CB8AC3E}">
        <p14:creationId xmlns:p14="http://schemas.microsoft.com/office/powerpoint/2010/main" val="204877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259D7-C629-99D5-E5E6-C1F8133D4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8A588-CC38-9DAA-DD30-66D45B7B4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AE522-F825-B856-E8E5-41511A36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00CC-5870-3A48-916C-A06D7BC60A64}" type="datetimeFigureOut">
              <a:rPr lang="en-US" smtClean="0"/>
              <a:t>10/14/2025</a:t>
            </a:fld>
            <a:endParaRPr lang="en-US"/>
          </a:p>
        </p:txBody>
      </p:sp>
      <p:sp>
        <p:nvSpPr>
          <p:cNvPr id="5" name="Footer Placeholder 4">
            <a:extLst>
              <a:ext uri="{FF2B5EF4-FFF2-40B4-BE49-F238E27FC236}">
                <a16:creationId xmlns:a16="http://schemas.microsoft.com/office/drawing/2014/main" id="{D3CAF983-59E2-C2D4-3DA6-D9B1BBA51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F1BFF0-BF3B-C0DA-5CCD-ACE9829FF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4E3598-2D5C-024F-9D1E-B79FF9982580}" type="slidenum">
              <a:rPr lang="en-US" smtClean="0"/>
              <a:t>‹#›</a:t>
            </a:fld>
            <a:endParaRPr lang="en-US"/>
          </a:p>
        </p:txBody>
      </p:sp>
    </p:spTree>
    <p:extLst>
      <p:ext uri="{BB962C8B-B14F-4D97-AF65-F5344CB8AC3E}">
        <p14:creationId xmlns:p14="http://schemas.microsoft.com/office/powerpoint/2010/main" val="3280180631"/>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50" r:id="rId3"/>
    <p:sldLayoutId id="2147483676" r:id="rId4"/>
    <p:sldLayoutId id="2147483680" r:id="rId5"/>
    <p:sldLayoutId id="2147483679" r:id="rId6"/>
    <p:sldLayoutId id="2147483678" r:id="rId7"/>
    <p:sldLayoutId id="2147483677" r:id="rId8"/>
    <p:sldLayoutId id="2147483652" r:id="rId9"/>
    <p:sldLayoutId id="2147483664" r:id="rId10"/>
    <p:sldLayoutId id="2147483655"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876F-EEC1-EC47-EEF9-1775C5A72AD5}"/>
              </a:ext>
            </a:extLst>
          </p:cNvPr>
          <p:cNvSpPr>
            <a:spLocks noGrp="1"/>
          </p:cNvSpPr>
          <p:nvPr>
            <p:ph type="ctrTitle"/>
          </p:nvPr>
        </p:nvSpPr>
        <p:spPr/>
        <p:txBody>
          <a:bodyPr>
            <a:normAutofit fontScale="90000"/>
          </a:bodyPr>
          <a:lstStyle/>
          <a:p>
            <a:r>
              <a:rPr lang="en-US" dirty="0"/>
              <a:t>2025-26 NFHS </a:t>
            </a:r>
            <a:br>
              <a:rPr lang="en-US" dirty="0"/>
            </a:br>
            <a:r>
              <a:rPr lang="en-US" dirty="0"/>
              <a:t>Basketball</a:t>
            </a:r>
            <a:br>
              <a:rPr lang="en-US" dirty="0"/>
            </a:br>
            <a:r>
              <a:rPr lang="en-US" dirty="0"/>
              <a:t>Rules PowerPoint</a:t>
            </a:r>
          </a:p>
        </p:txBody>
      </p:sp>
      <p:sp>
        <p:nvSpPr>
          <p:cNvPr id="3" name="Subtitle 2">
            <a:extLst>
              <a:ext uri="{FF2B5EF4-FFF2-40B4-BE49-F238E27FC236}">
                <a16:creationId xmlns:a16="http://schemas.microsoft.com/office/drawing/2014/main" id="{E83658D4-FD89-A9E0-22D7-D0FF5147A0E6}"/>
              </a:ext>
            </a:extLst>
          </p:cNvPr>
          <p:cNvSpPr>
            <a:spLocks noGrp="1"/>
          </p:cNvSpPr>
          <p:nvPr>
            <p:ph type="subTitle" idx="1"/>
          </p:nvPr>
        </p:nvSpPr>
        <p:spPr/>
        <p:txBody>
          <a:bodyPr>
            <a:normAutofit fontScale="55000" lnSpcReduction="20000"/>
          </a:bodyPr>
          <a:lstStyle/>
          <a:p>
            <a:r>
              <a:rPr lang="en-US" dirty="0"/>
              <a:t>Rules Changes</a:t>
            </a:r>
          </a:p>
          <a:p>
            <a:r>
              <a:rPr lang="en-US" dirty="0"/>
              <a:t>Editorial Changes</a:t>
            </a:r>
          </a:p>
          <a:p>
            <a:r>
              <a:rPr lang="en-US" dirty="0"/>
              <a:t>Mechanical Changes</a:t>
            </a:r>
          </a:p>
          <a:p>
            <a:r>
              <a:rPr lang="en-US" dirty="0"/>
              <a:t>Points of Emphasis</a:t>
            </a:r>
          </a:p>
        </p:txBody>
      </p:sp>
      <p:pic>
        <p:nvPicPr>
          <p:cNvPr id="5" name="Picture Placeholder 4" descr="A group of women playing basketball&#10;&#10;AI-generated content may be incorrect.">
            <a:extLst>
              <a:ext uri="{FF2B5EF4-FFF2-40B4-BE49-F238E27FC236}">
                <a16:creationId xmlns:a16="http://schemas.microsoft.com/office/drawing/2014/main" id="{9DE3E9AF-9F6B-0FD3-272A-D0B2E0B3AA31}"/>
              </a:ext>
            </a:extLst>
          </p:cNvPr>
          <p:cNvPicPr>
            <a:picLocks noGrp="1" noChangeAspect="1"/>
          </p:cNvPicPr>
          <p:nvPr>
            <p:ph type="pic" sz="quarter" idx="10"/>
          </p:nvPr>
        </p:nvPicPr>
        <p:blipFill>
          <a:blip r:embed="rId2"/>
          <a:srcRect t="7" b="7"/>
          <a:stretch>
            <a:fillRect/>
          </a:stretch>
        </p:blipFill>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22774272-F053-A25C-BC52-4961FD3BB7D0}"/>
                  </a:ext>
                </a:extLst>
              </p:cNvPr>
              <p:cNvGraphicFramePr>
                <a:graphicFrameLocks noChangeAspect="1"/>
              </p:cNvGraphicFramePr>
              <p:nvPr>
                <p:extLst>
                  <p:ext uri="{D42A27DB-BD31-4B8C-83A1-F6EECF244321}">
                    <p14:modId xmlns:p14="http://schemas.microsoft.com/office/powerpoint/2010/main" val="1602568886"/>
                  </p:ext>
                </p:extLst>
              </p:nvPr>
            </p:nvGraphicFramePr>
            <p:xfrm>
              <a:off x="566057" y="3042966"/>
              <a:ext cx="3048000" cy="1714500"/>
            </p:xfrm>
            <a:graphic>
              <a:graphicData uri="http://schemas.microsoft.com/office/powerpoint/2016/slidezoom">
                <pslz:sldZm>
                  <pslz:sldZmObj sldId="278" cId="2256644842">
                    <pslz:zmPr id="{9E19F8E4-29F9-4BF7-B9E8-05258DEFF27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22774272-F053-A25C-BC52-4961FD3BB7D0}"/>
                  </a:ext>
                </a:extLst>
              </p:cNvPr>
              <p:cNvPicPr>
                <a:picLocks noGrp="1" noRot="1" noChangeAspect="1" noMove="1" noResize="1" noEditPoints="1" noAdjustHandles="1" noChangeArrowheads="1" noChangeShapeType="1"/>
              </p:cNvPicPr>
              <p:nvPr/>
            </p:nvPicPr>
            <p:blipFill>
              <a:blip r:embed="rId5"/>
              <a:stretch>
                <a:fillRect/>
              </a:stretch>
            </p:blipFill>
            <p:spPr>
              <a:xfrm>
                <a:off x="566057" y="304296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25664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9F97-1DCE-422C-2C7A-3C0689E72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A9121-681D-9319-1071-04020989A2ED}"/>
              </a:ext>
            </a:extLst>
          </p:cNvPr>
          <p:cNvSpPr>
            <a:spLocks noGrp="1"/>
          </p:cNvSpPr>
          <p:nvPr>
            <p:ph type="title"/>
          </p:nvPr>
        </p:nvSpPr>
        <p:spPr>
          <a:xfrm>
            <a:off x="838200" y="531445"/>
            <a:ext cx="8491151" cy="1425944"/>
          </a:xfrm>
        </p:spPr>
        <p:txBody>
          <a:bodyPr>
            <a:normAutofit/>
          </a:bodyPr>
          <a:lstStyle/>
          <a:p>
            <a:r>
              <a:rPr lang="en-US" dirty="0"/>
              <a:t>PLAYER TECHNICAL</a:t>
            </a:r>
            <a:br>
              <a:rPr lang="en-US" dirty="0"/>
            </a:br>
            <a:r>
              <a:rPr lang="en-US" dirty="0"/>
              <a:t>10-4-4b</a:t>
            </a:r>
          </a:p>
        </p:txBody>
      </p:sp>
      <p:sp>
        <p:nvSpPr>
          <p:cNvPr id="3" name="Content Placeholder 2">
            <a:extLst>
              <a:ext uri="{FF2B5EF4-FFF2-40B4-BE49-F238E27FC236}">
                <a16:creationId xmlns:a16="http://schemas.microsoft.com/office/drawing/2014/main" id="{314E029A-9D92-40CF-E911-AAF6D4F1FDE1}"/>
              </a:ext>
            </a:extLst>
          </p:cNvPr>
          <p:cNvSpPr>
            <a:spLocks noGrp="1"/>
          </p:cNvSpPr>
          <p:nvPr>
            <p:ph idx="1"/>
          </p:nvPr>
        </p:nvSpPr>
        <p:spPr>
          <a:xfrm>
            <a:off x="3394129" y="1957389"/>
            <a:ext cx="8642423" cy="3856672"/>
          </a:xfrm>
        </p:spPr>
        <p:txBody>
          <a:bodyPr>
            <a:normAutofit/>
          </a:bodyPr>
          <a:lstStyle/>
          <a:p>
            <a:r>
              <a:rPr lang="en-US" dirty="0"/>
              <a:t>It is no longer an automatic technical foul if a player intentionally slaps or strikes the backboard or causes the ring to vibrate while a try or tap for the field goal is in flight or touching the backboard or is in the basket cylinder above the basket.</a:t>
            </a:r>
          </a:p>
          <a:p>
            <a:endParaRPr lang="en-US" dirty="0"/>
          </a:p>
        </p:txBody>
      </p:sp>
      <p:pic>
        <p:nvPicPr>
          <p:cNvPr id="6" name="Picture 5" descr="A basketball player dunking a basketball&#10;&#10;AI-generated content may be incorrect.">
            <a:extLst>
              <a:ext uri="{FF2B5EF4-FFF2-40B4-BE49-F238E27FC236}">
                <a16:creationId xmlns:a16="http://schemas.microsoft.com/office/drawing/2014/main" id="{119446AE-772C-14B7-DEBD-C5C19BCBBD06}"/>
              </a:ext>
            </a:extLst>
          </p:cNvPr>
          <p:cNvPicPr>
            <a:picLocks noChangeAspect="1"/>
          </p:cNvPicPr>
          <p:nvPr/>
        </p:nvPicPr>
        <p:blipFill>
          <a:blip r:embed="rId3"/>
          <a:stretch>
            <a:fillRect/>
          </a:stretch>
        </p:blipFill>
        <p:spPr>
          <a:xfrm>
            <a:off x="838200" y="1957389"/>
            <a:ext cx="2176220" cy="3852590"/>
          </a:xfrm>
          <a:prstGeom prst="rect">
            <a:avLst/>
          </a:prstGeom>
        </p:spPr>
      </p:pic>
    </p:spTree>
    <p:extLst>
      <p:ext uri="{BB962C8B-B14F-4D97-AF65-F5344CB8AC3E}">
        <p14:creationId xmlns:p14="http://schemas.microsoft.com/office/powerpoint/2010/main" val="161224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2F5C-35D5-6B2D-977D-CA7274651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0888E-3AF0-FFB9-FC72-84AD02F5E7E8}"/>
              </a:ext>
            </a:extLst>
          </p:cNvPr>
          <p:cNvSpPr>
            <a:spLocks noGrp="1"/>
          </p:cNvSpPr>
          <p:nvPr>
            <p:ph type="title"/>
          </p:nvPr>
        </p:nvSpPr>
        <p:spPr>
          <a:xfrm>
            <a:off x="838200" y="531445"/>
            <a:ext cx="8491151" cy="1425944"/>
          </a:xfrm>
        </p:spPr>
        <p:txBody>
          <a:bodyPr>
            <a:normAutofit/>
          </a:bodyPr>
          <a:lstStyle/>
          <a:p>
            <a:r>
              <a:rPr lang="en-US" dirty="0"/>
              <a:t>BASKET INTERFERENCE</a:t>
            </a:r>
            <a:br>
              <a:rPr lang="en-US" dirty="0"/>
            </a:br>
            <a:r>
              <a:rPr lang="en-US" dirty="0"/>
              <a:t>4-6-1a, 4-6-1b</a:t>
            </a:r>
          </a:p>
        </p:txBody>
      </p:sp>
      <p:sp>
        <p:nvSpPr>
          <p:cNvPr id="3" name="Content Placeholder 2">
            <a:extLst>
              <a:ext uri="{FF2B5EF4-FFF2-40B4-BE49-F238E27FC236}">
                <a16:creationId xmlns:a16="http://schemas.microsoft.com/office/drawing/2014/main" id="{DC4FC4E6-BE64-1FFB-5891-345C81815327}"/>
              </a:ext>
            </a:extLst>
          </p:cNvPr>
          <p:cNvSpPr>
            <a:spLocks noGrp="1"/>
          </p:cNvSpPr>
          <p:nvPr>
            <p:ph idx="1"/>
          </p:nvPr>
        </p:nvSpPr>
        <p:spPr>
          <a:xfrm>
            <a:off x="3998563" y="1957389"/>
            <a:ext cx="8037989" cy="3856672"/>
          </a:xfrm>
        </p:spPr>
        <p:txBody>
          <a:bodyPr>
            <a:normAutofit/>
          </a:bodyPr>
          <a:lstStyle/>
          <a:p>
            <a:r>
              <a:rPr lang="en-US" dirty="0"/>
              <a:t>Basket interference now occurs when a player slaps or strikes the backboard causing the backboard or basket to vibrate while the ball is on or within either basket or is touching the backboard or within the cylinder.</a:t>
            </a:r>
          </a:p>
          <a:p>
            <a:endParaRPr lang="en-US" dirty="0"/>
          </a:p>
        </p:txBody>
      </p:sp>
      <p:pic>
        <p:nvPicPr>
          <p:cNvPr id="6" name="Picture 5" descr="A basketball player dunking a basketball&#10;&#10;AI-generated content may be incorrect.">
            <a:extLst>
              <a:ext uri="{FF2B5EF4-FFF2-40B4-BE49-F238E27FC236}">
                <a16:creationId xmlns:a16="http://schemas.microsoft.com/office/drawing/2014/main" id="{626B43E9-3D27-89D0-72F4-7F837F6706D6}"/>
              </a:ext>
            </a:extLst>
          </p:cNvPr>
          <p:cNvPicPr>
            <a:picLocks noChangeAspect="1"/>
          </p:cNvPicPr>
          <p:nvPr/>
        </p:nvPicPr>
        <p:blipFill>
          <a:blip r:embed="rId3"/>
          <a:stretch>
            <a:fillRect/>
          </a:stretch>
        </p:blipFill>
        <p:spPr>
          <a:xfrm>
            <a:off x="838200" y="1957389"/>
            <a:ext cx="2775240" cy="3856672"/>
          </a:xfrm>
          <a:prstGeom prst="rect">
            <a:avLst/>
          </a:prstGeom>
        </p:spPr>
      </p:pic>
    </p:spTree>
    <p:extLst>
      <p:ext uri="{BB962C8B-B14F-4D97-AF65-F5344CB8AC3E}">
        <p14:creationId xmlns:p14="http://schemas.microsoft.com/office/powerpoint/2010/main" val="220039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B50E-27B8-FB32-B7B8-A0906734F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9114A-B956-6E17-1D87-E8445E45A7FB}"/>
              </a:ext>
            </a:extLst>
          </p:cNvPr>
          <p:cNvSpPr>
            <a:spLocks noGrp="1"/>
          </p:cNvSpPr>
          <p:nvPr>
            <p:ph type="title"/>
          </p:nvPr>
        </p:nvSpPr>
        <p:spPr/>
        <p:txBody>
          <a:bodyPr/>
          <a:lstStyle/>
          <a:p>
            <a:r>
              <a:rPr lang="en-US" dirty="0"/>
              <a:t>2025-26 NFHS Basketball</a:t>
            </a:r>
            <a:br>
              <a:rPr lang="en-US" dirty="0"/>
            </a:br>
            <a:r>
              <a:rPr lang="en-US" dirty="0"/>
              <a:t>Editorial Changes</a:t>
            </a:r>
          </a:p>
        </p:txBody>
      </p:sp>
    </p:spTree>
    <p:extLst>
      <p:ext uri="{BB962C8B-B14F-4D97-AF65-F5344CB8AC3E}">
        <p14:creationId xmlns:p14="http://schemas.microsoft.com/office/powerpoint/2010/main" val="315564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7634-1F34-6B0A-F288-4EB8C4666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2C656-A4B1-DE4D-1069-7E7E8DE4D115}"/>
              </a:ext>
            </a:extLst>
          </p:cNvPr>
          <p:cNvSpPr>
            <a:spLocks noGrp="1"/>
          </p:cNvSpPr>
          <p:nvPr>
            <p:ph type="title"/>
          </p:nvPr>
        </p:nvSpPr>
        <p:spPr/>
        <p:txBody>
          <a:bodyPr/>
          <a:lstStyle/>
          <a:p>
            <a:r>
              <a:rPr lang="en-US" dirty="0"/>
              <a:t>FOUL</a:t>
            </a:r>
            <a:br>
              <a:rPr lang="en-US" dirty="0"/>
            </a:br>
            <a:r>
              <a:rPr lang="en-US" dirty="0"/>
              <a:t>4-19-3c</a:t>
            </a:r>
          </a:p>
        </p:txBody>
      </p:sp>
      <p:sp>
        <p:nvSpPr>
          <p:cNvPr id="3" name="Content Placeholder 2">
            <a:extLst>
              <a:ext uri="{FF2B5EF4-FFF2-40B4-BE49-F238E27FC236}">
                <a16:creationId xmlns:a16="http://schemas.microsoft.com/office/drawing/2014/main" id="{24E2A315-1D7A-9E26-DAAF-6091C952F162}"/>
              </a:ext>
            </a:extLst>
          </p:cNvPr>
          <p:cNvSpPr>
            <a:spLocks noGrp="1"/>
          </p:cNvSpPr>
          <p:nvPr>
            <p:ph idx="1"/>
          </p:nvPr>
        </p:nvSpPr>
        <p:spPr>
          <a:xfrm>
            <a:off x="6966488" y="1825625"/>
            <a:ext cx="4387312" cy="4351338"/>
          </a:xfrm>
        </p:spPr>
        <p:txBody>
          <a:bodyPr>
            <a:normAutofit/>
          </a:bodyPr>
          <a:lstStyle/>
          <a:p>
            <a:r>
              <a:rPr lang="en-US" dirty="0"/>
              <a:t>Contact — made with the </a:t>
            </a:r>
            <a:r>
              <a:rPr lang="en-US" i="1" dirty="0"/>
              <a:t>sole intent</a:t>
            </a:r>
            <a:r>
              <a:rPr lang="en-US" dirty="0"/>
              <a:t> to manipulate the clock — is </a:t>
            </a:r>
            <a:r>
              <a:rPr lang="en-US" b="1" dirty="0"/>
              <a:t>no longer automatically categorized as intentional</a:t>
            </a:r>
            <a:r>
              <a:rPr lang="en-US" dirty="0"/>
              <a:t>. Instead, officials are expected to judge contact based on more physical and safety-related criteria.</a:t>
            </a:r>
          </a:p>
        </p:txBody>
      </p:sp>
      <p:pic>
        <p:nvPicPr>
          <p:cNvPr id="6" name="Picture 5" descr="A person playing basketball with a ball&#10;&#10;AI-generated content may be incorrect.">
            <a:extLst>
              <a:ext uri="{FF2B5EF4-FFF2-40B4-BE49-F238E27FC236}">
                <a16:creationId xmlns:a16="http://schemas.microsoft.com/office/drawing/2014/main" id="{DE02FEF7-9B27-85C8-3810-4DA77ED23D21}"/>
              </a:ext>
            </a:extLst>
          </p:cNvPr>
          <p:cNvPicPr>
            <a:picLocks noChangeAspect="1"/>
          </p:cNvPicPr>
          <p:nvPr/>
        </p:nvPicPr>
        <p:blipFill>
          <a:blip r:embed="rId3"/>
          <a:stretch>
            <a:fillRect/>
          </a:stretch>
        </p:blipFill>
        <p:spPr>
          <a:xfrm>
            <a:off x="838200" y="1957389"/>
            <a:ext cx="5833820" cy="3862876"/>
          </a:xfrm>
          <a:prstGeom prst="rect">
            <a:avLst/>
          </a:prstGeom>
        </p:spPr>
      </p:pic>
    </p:spTree>
    <p:extLst>
      <p:ext uri="{BB962C8B-B14F-4D97-AF65-F5344CB8AC3E}">
        <p14:creationId xmlns:p14="http://schemas.microsoft.com/office/powerpoint/2010/main" val="375866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3188-B218-76FD-9A4C-9742E15F5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A1923-F352-5D22-B23A-F9E36D429D44}"/>
              </a:ext>
            </a:extLst>
          </p:cNvPr>
          <p:cNvSpPr>
            <a:spLocks noGrp="1"/>
          </p:cNvSpPr>
          <p:nvPr>
            <p:ph type="title"/>
          </p:nvPr>
        </p:nvSpPr>
        <p:spPr/>
        <p:txBody>
          <a:bodyPr/>
          <a:lstStyle/>
          <a:p>
            <a:r>
              <a:rPr lang="en-US" dirty="0"/>
              <a:t>WARNING FOR DELAY</a:t>
            </a:r>
            <a:br>
              <a:rPr lang="en-US" dirty="0"/>
            </a:br>
            <a:r>
              <a:rPr lang="en-US" dirty="0"/>
              <a:t>4-47</a:t>
            </a:r>
          </a:p>
        </p:txBody>
      </p:sp>
      <p:sp>
        <p:nvSpPr>
          <p:cNvPr id="3" name="Content Placeholder 2">
            <a:extLst>
              <a:ext uri="{FF2B5EF4-FFF2-40B4-BE49-F238E27FC236}">
                <a16:creationId xmlns:a16="http://schemas.microsoft.com/office/drawing/2014/main" id="{AAC1193B-80D8-2848-6493-EB8C0A14D321}"/>
              </a:ext>
            </a:extLst>
          </p:cNvPr>
          <p:cNvSpPr>
            <a:spLocks noGrp="1"/>
          </p:cNvSpPr>
          <p:nvPr>
            <p:ph idx="1"/>
          </p:nvPr>
        </p:nvSpPr>
        <p:spPr>
          <a:xfrm>
            <a:off x="5912602" y="1825625"/>
            <a:ext cx="5441197" cy="4351338"/>
          </a:xfrm>
        </p:spPr>
        <p:txBody>
          <a:bodyPr>
            <a:normAutofit/>
          </a:bodyPr>
          <a:lstStyle/>
          <a:p>
            <a:r>
              <a:rPr lang="en-US" dirty="0"/>
              <a:t>A warning to a team for actions that cause the game to be delayed is an administrative procedure by an official which is recorded in the scorebook by the scorer and reported to the head coach.</a:t>
            </a:r>
          </a:p>
          <a:p>
            <a:r>
              <a:rPr lang="en-US" dirty="0"/>
              <a:t>If a team’s actions do not delay a resumption of play, no warning is needed.</a:t>
            </a:r>
          </a:p>
        </p:txBody>
      </p:sp>
      <p:pic>
        <p:nvPicPr>
          <p:cNvPr id="6" name="Picture 5" descr="A group of men in basketball uniforms&#10;&#10;AI-generated content may be incorrect.">
            <a:extLst>
              <a:ext uri="{FF2B5EF4-FFF2-40B4-BE49-F238E27FC236}">
                <a16:creationId xmlns:a16="http://schemas.microsoft.com/office/drawing/2014/main" id="{C4CA0CAB-5189-5F97-870A-CDBB721BBD3E}"/>
              </a:ext>
            </a:extLst>
          </p:cNvPr>
          <p:cNvPicPr>
            <a:picLocks noChangeAspect="1"/>
          </p:cNvPicPr>
          <p:nvPr/>
        </p:nvPicPr>
        <p:blipFill>
          <a:blip r:embed="rId3"/>
          <a:stretch>
            <a:fillRect/>
          </a:stretch>
        </p:blipFill>
        <p:spPr>
          <a:xfrm>
            <a:off x="838200" y="1957388"/>
            <a:ext cx="4788956" cy="3862875"/>
          </a:xfrm>
          <a:prstGeom prst="rect">
            <a:avLst/>
          </a:prstGeom>
        </p:spPr>
      </p:pic>
    </p:spTree>
    <p:extLst>
      <p:ext uri="{BB962C8B-B14F-4D97-AF65-F5344CB8AC3E}">
        <p14:creationId xmlns:p14="http://schemas.microsoft.com/office/powerpoint/2010/main" val="68121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17EF-5048-05DB-A09F-1C4A9989C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7C721-B9DC-1D6F-1BDD-435BB972D1A5}"/>
              </a:ext>
            </a:extLst>
          </p:cNvPr>
          <p:cNvSpPr>
            <a:spLocks noGrp="1"/>
          </p:cNvSpPr>
          <p:nvPr>
            <p:ph type="title"/>
          </p:nvPr>
        </p:nvSpPr>
        <p:spPr/>
        <p:txBody>
          <a:bodyPr/>
          <a:lstStyle/>
          <a:p>
            <a:r>
              <a:rPr lang="en-US" dirty="0"/>
              <a:t>THREE-POINT TRY</a:t>
            </a:r>
            <a:br>
              <a:rPr lang="en-US" dirty="0"/>
            </a:br>
            <a:r>
              <a:rPr lang="en-US" dirty="0"/>
              <a:t>5.2.1 SITUATION C</a:t>
            </a:r>
          </a:p>
        </p:txBody>
      </p:sp>
      <p:sp>
        <p:nvSpPr>
          <p:cNvPr id="3" name="Content Placeholder 2">
            <a:extLst>
              <a:ext uri="{FF2B5EF4-FFF2-40B4-BE49-F238E27FC236}">
                <a16:creationId xmlns:a16="http://schemas.microsoft.com/office/drawing/2014/main" id="{0E8CB788-17B2-E597-9C0C-616706C25A7F}"/>
              </a:ext>
            </a:extLst>
          </p:cNvPr>
          <p:cNvSpPr>
            <a:spLocks noGrp="1"/>
          </p:cNvSpPr>
          <p:nvPr>
            <p:ph idx="1"/>
          </p:nvPr>
        </p:nvSpPr>
        <p:spPr/>
        <p:txBody>
          <a:bodyPr>
            <a:normAutofit/>
          </a:bodyPr>
          <a:lstStyle/>
          <a:p>
            <a:r>
              <a:rPr lang="en-US" dirty="0"/>
              <a:t>If the offense throws the ball from beyond the three-point line, when there is no possibility of the ball entering the basket from above and touching/deflection by another player causes the goal to be successful, it shall be a two-point goal.</a:t>
            </a:r>
          </a:p>
        </p:txBody>
      </p:sp>
    </p:spTree>
    <p:extLst>
      <p:ext uri="{BB962C8B-B14F-4D97-AF65-F5344CB8AC3E}">
        <p14:creationId xmlns:p14="http://schemas.microsoft.com/office/powerpoint/2010/main" val="139276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CBBD-BC2E-D968-672D-992936F90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79BE1-B222-47C9-400E-930D33DA3E51}"/>
              </a:ext>
            </a:extLst>
          </p:cNvPr>
          <p:cNvSpPr>
            <a:spLocks noGrp="1"/>
          </p:cNvSpPr>
          <p:nvPr>
            <p:ph type="title"/>
          </p:nvPr>
        </p:nvSpPr>
        <p:spPr/>
        <p:txBody>
          <a:bodyPr/>
          <a:lstStyle/>
          <a:p>
            <a:r>
              <a:rPr lang="en-US" dirty="0"/>
              <a:t>JUMP-BALL ADMINISTRATION</a:t>
            </a:r>
            <a:br>
              <a:rPr lang="en-US" dirty="0"/>
            </a:br>
            <a:r>
              <a:rPr lang="en-US" dirty="0"/>
              <a:t>6-3-2a, 6-3-5b</a:t>
            </a:r>
          </a:p>
        </p:txBody>
      </p:sp>
      <p:sp>
        <p:nvSpPr>
          <p:cNvPr id="3" name="Content Placeholder 2">
            <a:extLst>
              <a:ext uri="{FF2B5EF4-FFF2-40B4-BE49-F238E27FC236}">
                <a16:creationId xmlns:a16="http://schemas.microsoft.com/office/drawing/2014/main" id="{26ED6B16-32AF-BF42-E0F1-759AFCCB5068}"/>
              </a:ext>
            </a:extLst>
          </p:cNvPr>
          <p:cNvSpPr>
            <a:spLocks noGrp="1"/>
          </p:cNvSpPr>
          <p:nvPr>
            <p:ph idx="1"/>
          </p:nvPr>
        </p:nvSpPr>
        <p:spPr/>
        <p:txBody>
          <a:bodyPr>
            <a:normAutofit/>
          </a:bodyPr>
          <a:lstStyle/>
          <a:p>
            <a:r>
              <a:rPr lang="en-US" dirty="0"/>
              <a:t>Prior to the ball being tossed for a jump ball, </a:t>
            </a:r>
            <a:r>
              <a:rPr lang="en-US" dirty="0" err="1"/>
              <a:t>nonjumpers</a:t>
            </a:r>
            <a:r>
              <a:rPr lang="en-US" dirty="0"/>
              <a:t> shall not move onto the center restraining circle (within three feet).</a:t>
            </a:r>
          </a:p>
          <a:p>
            <a:r>
              <a:rPr lang="en-US" dirty="0"/>
              <a:t>Until the tossed ball is touched by one or both jumpers, </a:t>
            </a:r>
            <a:r>
              <a:rPr lang="en-US" dirty="0" err="1"/>
              <a:t>nonjumpers</a:t>
            </a:r>
            <a:r>
              <a:rPr lang="en-US" dirty="0"/>
              <a:t> shall not take a position in any occupied space within three feet of the center restraining circle.</a:t>
            </a:r>
          </a:p>
        </p:txBody>
      </p:sp>
    </p:spTree>
    <p:extLst>
      <p:ext uri="{BB962C8B-B14F-4D97-AF65-F5344CB8AC3E}">
        <p14:creationId xmlns:p14="http://schemas.microsoft.com/office/powerpoint/2010/main" val="59737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B4F3-6594-55A8-82FD-C41D9BB29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2A143-4F5E-BF72-3272-DA557C0A9F90}"/>
              </a:ext>
            </a:extLst>
          </p:cNvPr>
          <p:cNvSpPr>
            <a:spLocks noGrp="1"/>
          </p:cNvSpPr>
          <p:nvPr>
            <p:ph type="title"/>
          </p:nvPr>
        </p:nvSpPr>
        <p:spPr/>
        <p:txBody>
          <a:bodyPr/>
          <a:lstStyle/>
          <a:p>
            <a:r>
              <a:rPr lang="en-US" dirty="0"/>
              <a:t>2025-26 NFHS Basketball</a:t>
            </a:r>
            <a:br>
              <a:rPr lang="en-US" dirty="0"/>
            </a:br>
            <a:r>
              <a:rPr lang="en-US" dirty="0"/>
              <a:t>Other Changes</a:t>
            </a:r>
          </a:p>
        </p:txBody>
      </p:sp>
    </p:spTree>
    <p:extLst>
      <p:ext uri="{BB962C8B-B14F-4D97-AF65-F5344CB8AC3E}">
        <p14:creationId xmlns:p14="http://schemas.microsoft.com/office/powerpoint/2010/main" val="163423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415B-6332-6143-4D99-E6593C249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4C67C-F5F3-567B-DCA4-3D2C2AB21B64}"/>
              </a:ext>
            </a:extLst>
          </p:cNvPr>
          <p:cNvSpPr>
            <a:spLocks noGrp="1"/>
          </p:cNvSpPr>
          <p:nvPr>
            <p:ph type="title"/>
          </p:nvPr>
        </p:nvSpPr>
        <p:spPr/>
        <p:txBody>
          <a:bodyPr/>
          <a:lstStyle/>
          <a:p>
            <a:r>
              <a:rPr lang="en-US" dirty="0"/>
              <a:t>CONTINUOUS MOTION</a:t>
            </a:r>
            <a:br>
              <a:rPr lang="en-US" dirty="0"/>
            </a:br>
            <a:r>
              <a:rPr lang="en-US" dirty="0"/>
              <a:t>4.11.2 SITUATION (NEW)</a:t>
            </a:r>
          </a:p>
        </p:txBody>
      </p:sp>
      <p:sp>
        <p:nvSpPr>
          <p:cNvPr id="3" name="Content Placeholder 2">
            <a:extLst>
              <a:ext uri="{FF2B5EF4-FFF2-40B4-BE49-F238E27FC236}">
                <a16:creationId xmlns:a16="http://schemas.microsoft.com/office/drawing/2014/main" id="{FEE7CB2A-ABAB-BC79-2C07-F008CEDEDE09}"/>
              </a:ext>
            </a:extLst>
          </p:cNvPr>
          <p:cNvSpPr>
            <a:spLocks noGrp="1"/>
          </p:cNvSpPr>
          <p:nvPr>
            <p:ph idx="1"/>
          </p:nvPr>
        </p:nvSpPr>
        <p:spPr/>
        <p:txBody>
          <a:bodyPr>
            <a:normAutofit/>
          </a:bodyPr>
          <a:lstStyle/>
          <a:p>
            <a:r>
              <a:rPr lang="en-US" dirty="0"/>
              <a:t>Under NFHS rules, a player who is pivoting or stepping when fouled is considered to have begun the try attempt.</a:t>
            </a:r>
          </a:p>
          <a:p>
            <a:r>
              <a:rPr lang="en-US" dirty="0"/>
              <a:t>The player should be considered in the act of shooting if the player continues the motion and releases the ball on a try.</a:t>
            </a:r>
          </a:p>
          <a:p>
            <a:endParaRPr lang="en-US" dirty="0"/>
          </a:p>
        </p:txBody>
      </p:sp>
    </p:spTree>
    <p:extLst>
      <p:ext uri="{BB962C8B-B14F-4D97-AF65-F5344CB8AC3E}">
        <p14:creationId xmlns:p14="http://schemas.microsoft.com/office/powerpoint/2010/main" val="129585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74E2-4215-7666-EC7C-4C1B40D69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C88C4-5F5C-6696-D179-18BEAD55D707}"/>
              </a:ext>
            </a:extLst>
          </p:cNvPr>
          <p:cNvSpPr>
            <a:spLocks noGrp="1"/>
          </p:cNvSpPr>
          <p:nvPr>
            <p:ph type="title"/>
          </p:nvPr>
        </p:nvSpPr>
        <p:spPr/>
        <p:txBody>
          <a:bodyPr/>
          <a:lstStyle/>
          <a:p>
            <a:r>
              <a:rPr lang="en-US" dirty="0"/>
              <a:t>PLAYER AND/OR TEAM CONTROL</a:t>
            </a:r>
            <a:br>
              <a:rPr lang="en-US" dirty="0"/>
            </a:br>
            <a:r>
              <a:rPr lang="en-US" dirty="0"/>
              <a:t>4.12.2 SITUATION C (NEW)</a:t>
            </a:r>
          </a:p>
        </p:txBody>
      </p:sp>
      <p:sp>
        <p:nvSpPr>
          <p:cNvPr id="3" name="Content Placeholder 2">
            <a:extLst>
              <a:ext uri="{FF2B5EF4-FFF2-40B4-BE49-F238E27FC236}">
                <a16:creationId xmlns:a16="http://schemas.microsoft.com/office/drawing/2014/main" id="{6186E18A-87E3-6697-D835-E25E44034FB3}"/>
              </a:ext>
            </a:extLst>
          </p:cNvPr>
          <p:cNvSpPr>
            <a:spLocks noGrp="1"/>
          </p:cNvSpPr>
          <p:nvPr>
            <p:ph idx="1"/>
          </p:nvPr>
        </p:nvSpPr>
        <p:spPr>
          <a:xfrm>
            <a:off x="6873498" y="1825625"/>
            <a:ext cx="4480302" cy="4351338"/>
          </a:xfrm>
        </p:spPr>
        <p:txBody>
          <a:bodyPr>
            <a:normAutofit/>
          </a:bodyPr>
          <a:lstStyle/>
          <a:p>
            <a:r>
              <a:rPr lang="en-US" dirty="0"/>
              <a:t>If an official blows an inadvertent whistle during the loose ball following a throw-in, the team making the throw-in remains in team control and should be awarded the subsequent throw-in that resumes play at the point of interruption.</a:t>
            </a:r>
          </a:p>
          <a:p>
            <a:endParaRPr lang="en-US" dirty="0"/>
          </a:p>
        </p:txBody>
      </p:sp>
      <p:pic>
        <p:nvPicPr>
          <p:cNvPr id="6" name="Picture 5" descr="A basketball referee and a basketball referee&#10;&#10;AI-generated content may be incorrect.">
            <a:extLst>
              <a:ext uri="{FF2B5EF4-FFF2-40B4-BE49-F238E27FC236}">
                <a16:creationId xmlns:a16="http://schemas.microsoft.com/office/drawing/2014/main" id="{1D12BDAC-E643-0E64-DF75-5841A0230DAB}"/>
              </a:ext>
            </a:extLst>
          </p:cNvPr>
          <p:cNvPicPr>
            <a:picLocks noChangeAspect="1"/>
          </p:cNvPicPr>
          <p:nvPr/>
        </p:nvPicPr>
        <p:blipFill>
          <a:blip r:embed="rId3"/>
          <a:stretch>
            <a:fillRect/>
          </a:stretch>
        </p:blipFill>
        <p:spPr>
          <a:xfrm>
            <a:off x="838199" y="1957388"/>
            <a:ext cx="5833821" cy="3862877"/>
          </a:xfrm>
          <a:prstGeom prst="rect">
            <a:avLst/>
          </a:prstGeom>
        </p:spPr>
      </p:pic>
    </p:spTree>
    <p:extLst>
      <p:ext uri="{BB962C8B-B14F-4D97-AF65-F5344CB8AC3E}">
        <p14:creationId xmlns:p14="http://schemas.microsoft.com/office/powerpoint/2010/main" val="288649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F0A3-214B-23CF-F0B9-0B702E4EC356}"/>
              </a:ext>
            </a:extLst>
          </p:cNvPr>
          <p:cNvSpPr>
            <a:spLocks noGrp="1"/>
          </p:cNvSpPr>
          <p:nvPr>
            <p:ph type="title"/>
          </p:nvPr>
        </p:nvSpPr>
        <p:spPr/>
        <p:txBody>
          <a:bodyPr/>
          <a:lstStyle/>
          <a:p>
            <a:r>
              <a:rPr lang="en-US"/>
              <a:t>2025-26 </a:t>
            </a:r>
            <a:r>
              <a:rPr lang="en-US" dirty="0"/>
              <a:t>NFHS Basketball</a:t>
            </a:r>
            <a:br>
              <a:rPr lang="en-US" dirty="0"/>
            </a:br>
            <a:r>
              <a:rPr lang="en-US" dirty="0"/>
              <a:t>Rules Changes</a:t>
            </a:r>
          </a:p>
        </p:txBody>
      </p:sp>
    </p:spTree>
    <p:extLst>
      <p:ext uri="{BB962C8B-B14F-4D97-AF65-F5344CB8AC3E}">
        <p14:creationId xmlns:p14="http://schemas.microsoft.com/office/powerpoint/2010/main" val="139955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D1A6-3B3B-B094-7A7B-DE6439C59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4D5E8-F821-CAE2-9A19-042EE6D36BF8}"/>
              </a:ext>
            </a:extLst>
          </p:cNvPr>
          <p:cNvSpPr>
            <a:spLocks noGrp="1"/>
          </p:cNvSpPr>
          <p:nvPr>
            <p:ph type="title"/>
          </p:nvPr>
        </p:nvSpPr>
        <p:spPr/>
        <p:txBody>
          <a:bodyPr>
            <a:normAutofit fontScale="90000"/>
          </a:bodyPr>
          <a:lstStyle/>
          <a:p>
            <a:r>
              <a:rPr lang="en-US" dirty="0"/>
              <a:t>DRIBBLE — LEGAL AND ILLEGAL MOVEMENT</a:t>
            </a:r>
            <a:br>
              <a:rPr lang="en-US" dirty="0"/>
            </a:br>
            <a:r>
              <a:rPr lang="en-US" dirty="0"/>
              <a:t>4.15 COMMENT</a:t>
            </a:r>
          </a:p>
        </p:txBody>
      </p:sp>
      <p:sp>
        <p:nvSpPr>
          <p:cNvPr id="3" name="Content Placeholder 2">
            <a:extLst>
              <a:ext uri="{FF2B5EF4-FFF2-40B4-BE49-F238E27FC236}">
                <a16:creationId xmlns:a16="http://schemas.microsoft.com/office/drawing/2014/main" id="{73C261B5-1CF1-13B8-D5BA-8213BE690E45}"/>
              </a:ext>
            </a:extLst>
          </p:cNvPr>
          <p:cNvSpPr>
            <a:spLocks noGrp="1"/>
          </p:cNvSpPr>
          <p:nvPr>
            <p:ph idx="1"/>
          </p:nvPr>
        </p:nvSpPr>
        <p:spPr>
          <a:xfrm>
            <a:off x="5687878" y="1825625"/>
            <a:ext cx="5665922" cy="4351338"/>
          </a:xfrm>
        </p:spPr>
        <p:txBody>
          <a:bodyPr>
            <a:normAutofit/>
          </a:bodyPr>
          <a:lstStyle/>
          <a:p>
            <a:r>
              <a:rPr lang="en-US" dirty="0"/>
              <a:t>It is a dribble when the player is in control of the ball, bats, throws or pushes the ball to the floor, and is the first to touch the ball after it returns from the floor.</a:t>
            </a:r>
          </a:p>
          <a:p>
            <a:endParaRPr lang="en-US" dirty="0"/>
          </a:p>
        </p:txBody>
      </p:sp>
      <p:pic>
        <p:nvPicPr>
          <p:cNvPr id="6" name="Picture 5" descr="A person playing basketball with a ball&#10;&#10;AI-generated content may be incorrect.">
            <a:extLst>
              <a:ext uri="{FF2B5EF4-FFF2-40B4-BE49-F238E27FC236}">
                <a16:creationId xmlns:a16="http://schemas.microsoft.com/office/drawing/2014/main" id="{38E9FE94-41E3-CE94-AABD-E5C686C80DE9}"/>
              </a:ext>
            </a:extLst>
          </p:cNvPr>
          <p:cNvPicPr>
            <a:picLocks noChangeAspect="1"/>
          </p:cNvPicPr>
          <p:nvPr/>
        </p:nvPicPr>
        <p:blipFill>
          <a:blip r:embed="rId3"/>
          <a:stretch>
            <a:fillRect/>
          </a:stretch>
        </p:blipFill>
        <p:spPr>
          <a:xfrm>
            <a:off x="838200" y="1957389"/>
            <a:ext cx="4624570" cy="3862876"/>
          </a:xfrm>
          <a:prstGeom prst="rect">
            <a:avLst/>
          </a:prstGeom>
        </p:spPr>
      </p:pic>
    </p:spTree>
    <p:extLst>
      <p:ext uri="{BB962C8B-B14F-4D97-AF65-F5344CB8AC3E}">
        <p14:creationId xmlns:p14="http://schemas.microsoft.com/office/powerpoint/2010/main" val="200518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4352-C79C-4CE1-D791-DDC51C5A3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96020-DEF0-C4E7-FE0A-54C7DC12BC54}"/>
              </a:ext>
            </a:extLst>
          </p:cNvPr>
          <p:cNvSpPr>
            <a:spLocks noGrp="1"/>
          </p:cNvSpPr>
          <p:nvPr>
            <p:ph type="title"/>
          </p:nvPr>
        </p:nvSpPr>
        <p:spPr/>
        <p:txBody>
          <a:bodyPr/>
          <a:lstStyle/>
          <a:p>
            <a:r>
              <a:rPr lang="en-US" dirty="0"/>
              <a:t>HELD BALL</a:t>
            </a:r>
            <a:br>
              <a:rPr lang="en-US" dirty="0"/>
            </a:br>
            <a:r>
              <a:rPr lang="en-US" dirty="0"/>
              <a:t>4.25.1 SITUATION (NEW)</a:t>
            </a:r>
          </a:p>
        </p:txBody>
      </p:sp>
      <p:sp>
        <p:nvSpPr>
          <p:cNvPr id="3" name="Content Placeholder 2">
            <a:extLst>
              <a:ext uri="{FF2B5EF4-FFF2-40B4-BE49-F238E27FC236}">
                <a16:creationId xmlns:a16="http://schemas.microsoft.com/office/drawing/2014/main" id="{EE3953B9-D73E-5AF9-6429-30F8735C7043}"/>
              </a:ext>
            </a:extLst>
          </p:cNvPr>
          <p:cNvSpPr>
            <a:spLocks noGrp="1"/>
          </p:cNvSpPr>
          <p:nvPr>
            <p:ph idx="1"/>
          </p:nvPr>
        </p:nvSpPr>
        <p:spPr>
          <a:xfrm>
            <a:off x="3719592" y="1825625"/>
            <a:ext cx="7634207" cy="4351338"/>
          </a:xfrm>
        </p:spPr>
        <p:txBody>
          <a:bodyPr>
            <a:normAutofit/>
          </a:bodyPr>
          <a:lstStyle/>
          <a:p>
            <a:r>
              <a:rPr lang="en-US" dirty="0"/>
              <a:t>Two opponents do not need to both have two hands on the ball to cause a held ball.</a:t>
            </a:r>
          </a:p>
          <a:p>
            <a:r>
              <a:rPr lang="en-US" dirty="0"/>
              <a:t>When officials judge the ball cannot be controlled by a player without causing undue roughness, a held ball should be called.</a:t>
            </a:r>
          </a:p>
          <a:p>
            <a:endParaRPr lang="en-US" dirty="0"/>
          </a:p>
        </p:txBody>
      </p:sp>
      <p:pic>
        <p:nvPicPr>
          <p:cNvPr id="6" name="Picture 5" descr="A couple of women playing basketball&#10;&#10;AI-generated content may be incorrect.">
            <a:extLst>
              <a:ext uri="{FF2B5EF4-FFF2-40B4-BE49-F238E27FC236}">
                <a16:creationId xmlns:a16="http://schemas.microsoft.com/office/drawing/2014/main" id="{861D7922-7E7F-3CA6-C435-5E7B1FF71E48}"/>
              </a:ext>
            </a:extLst>
          </p:cNvPr>
          <p:cNvPicPr>
            <a:picLocks noChangeAspect="1"/>
          </p:cNvPicPr>
          <p:nvPr/>
        </p:nvPicPr>
        <p:blipFill>
          <a:blip r:embed="rId3"/>
          <a:stretch>
            <a:fillRect/>
          </a:stretch>
        </p:blipFill>
        <p:spPr>
          <a:xfrm>
            <a:off x="838200" y="1957389"/>
            <a:ext cx="2607895" cy="3862877"/>
          </a:xfrm>
          <a:prstGeom prst="rect">
            <a:avLst/>
          </a:prstGeom>
        </p:spPr>
      </p:pic>
    </p:spTree>
    <p:extLst>
      <p:ext uri="{BB962C8B-B14F-4D97-AF65-F5344CB8AC3E}">
        <p14:creationId xmlns:p14="http://schemas.microsoft.com/office/powerpoint/2010/main" val="290682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BB82-B965-A9F2-44B0-591ACE690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6B2A7-4CBF-E866-07C9-46274DF44ECD}"/>
              </a:ext>
            </a:extLst>
          </p:cNvPr>
          <p:cNvSpPr>
            <a:spLocks noGrp="1"/>
          </p:cNvSpPr>
          <p:nvPr>
            <p:ph type="title"/>
          </p:nvPr>
        </p:nvSpPr>
        <p:spPr/>
        <p:txBody>
          <a:bodyPr/>
          <a:lstStyle/>
          <a:p>
            <a:r>
              <a:rPr lang="en-US" dirty="0"/>
              <a:t>FRONTCOURT-BACKCOURT</a:t>
            </a:r>
            <a:br>
              <a:rPr lang="en-US" dirty="0"/>
            </a:br>
            <a:r>
              <a:rPr lang="en-US" dirty="0"/>
              <a:t>9.9.1 SITUATION H (NEW)</a:t>
            </a:r>
          </a:p>
        </p:txBody>
      </p:sp>
      <p:sp>
        <p:nvSpPr>
          <p:cNvPr id="3" name="Content Placeholder 2">
            <a:extLst>
              <a:ext uri="{FF2B5EF4-FFF2-40B4-BE49-F238E27FC236}">
                <a16:creationId xmlns:a16="http://schemas.microsoft.com/office/drawing/2014/main" id="{61E2A7C6-5AA0-8CAF-92F5-2ACA1E8C48A8}"/>
              </a:ext>
            </a:extLst>
          </p:cNvPr>
          <p:cNvSpPr>
            <a:spLocks noGrp="1"/>
          </p:cNvSpPr>
          <p:nvPr>
            <p:ph idx="1"/>
          </p:nvPr>
        </p:nvSpPr>
        <p:spPr>
          <a:xfrm>
            <a:off x="4246536" y="1825625"/>
            <a:ext cx="7107264" cy="4351338"/>
          </a:xfrm>
        </p:spPr>
        <p:txBody>
          <a:bodyPr>
            <a:normAutofit/>
          </a:bodyPr>
          <a:lstStyle/>
          <a:p>
            <a:r>
              <a:rPr lang="en-US" dirty="0"/>
              <a:t>It is a backcourt violation if an offensive player steps on, but not over, the division line, or steps into the backcourt.</a:t>
            </a:r>
          </a:p>
          <a:p>
            <a:endParaRPr lang="en-US" dirty="0"/>
          </a:p>
        </p:txBody>
      </p:sp>
      <p:pic>
        <p:nvPicPr>
          <p:cNvPr id="6" name="Picture 5" descr="A person playing basketball with a ball&#10;&#10;AI-generated content may be incorrect.">
            <a:extLst>
              <a:ext uri="{FF2B5EF4-FFF2-40B4-BE49-F238E27FC236}">
                <a16:creationId xmlns:a16="http://schemas.microsoft.com/office/drawing/2014/main" id="{17F05A8E-391E-5812-D634-F2AE90846725}"/>
              </a:ext>
            </a:extLst>
          </p:cNvPr>
          <p:cNvPicPr>
            <a:picLocks noChangeAspect="1"/>
          </p:cNvPicPr>
          <p:nvPr/>
        </p:nvPicPr>
        <p:blipFill>
          <a:blip r:embed="rId3"/>
          <a:stretch>
            <a:fillRect/>
          </a:stretch>
        </p:blipFill>
        <p:spPr>
          <a:xfrm>
            <a:off x="838199" y="1957389"/>
            <a:ext cx="3085285" cy="3862876"/>
          </a:xfrm>
          <a:prstGeom prst="rect">
            <a:avLst/>
          </a:prstGeom>
        </p:spPr>
      </p:pic>
    </p:spTree>
    <p:extLst>
      <p:ext uri="{BB962C8B-B14F-4D97-AF65-F5344CB8AC3E}">
        <p14:creationId xmlns:p14="http://schemas.microsoft.com/office/powerpoint/2010/main" val="182108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0EB0-80A2-7596-395F-B3BE4ABAD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84202-8B0F-DCAA-7ABF-A40FD92398F8}"/>
              </a:ext>
            </a:extLst>
          </p:cNvPr>
          <p:cNvSpPr>
            <a:spLocks noGrp="1"/>
          </p:cNvSpPr>
          <p:nvPr>
            <p:ph type="title"/>
          </p:nvPr>
        </p:nvSpPr>
        <p:spPr/>
        <p:txBody>
          <a:bodyPr>
            <a:normAutofit fontScale="90000"/>
          </a:bodyPr>
          <a:lstStyle/>
          <a:p>
            <a:r>
              <a:rPr lang="en-US" dirty="0"/>
              <a:t>DELAY RETURNING TO COURT, </a:t>
            </a:r>
            <a:br>
              <a:rPr lang="en-US" dirty="0"/>
            </a:br>
            <a:r>
              <a:rPr lang="en-US" dirty="0"/>
              <a:t>TEAM TECHNICAL</a:t>
            </a:r>
            <a:br>
              <a:rPr lang="en-US" dirty="0"/>
            </a:br>
            <a:r>
              <a:rPr lang="en-US" dirty="0"/>
              <a:t>10.4.2 SITUATION B, 10-2-5</a:t>
            </a:r>
          </a:p>
        </p:txBody>
      </p:sp>
      <p:sp>
        <p:nvSpPr>
          <p:cNvPr id="3" name="Content Placeholder 2">
            <a:extLst>
              <a:ext uri="{FF2B5EF4-FFF2-40B4-BE49-F238E27FC236}">
                <a16:creationId xmlns:a16="http://schemas.microsoft.com/office/drawing/2014/main" id="{DD654EE3-68F3-F761-5E3E-35E6F29B173E}"/>
              </a:ext>
            </a:extLst>
          </p:cNvPr>
          <p:cNvSpPr>
            <a:spLocks noGrp="1"/>
          </p:cNvSpPr>
          <p:nvPr>
            <p:ph idx="1"/>
          </p:nvPr>
        </p:nvSpPr>
        <p:spPr/>
        <p:txBody>
          <a:bodyPr>
            <a:normAutofit/>
          </a:bodyPr>
          <a:lstStyle/>
          <a:p>
            <a:r>
              <a:rPr lang="en-US" dirty="0"/>
              <a:t>If all five offensive players fail to return to the court at approximately the same time, the offensive team is charged with a team technical foul.</a:t>
            </a:r>
          </a:p>
          <a:p>
            <a:endParaRPr lang="en-US" dirty="0"/>
          </a:p>
        </p:txBody>
      </p:sp>
    </p:spTree>
    <p:extLst>
      <p:ext uri="{BB962C8B-B14F-4D97-AF65-F5344CB8AC3E}">
        <p14:creationId xmlns:p14="http://schemas.microsoft.com/office/powerpoint/2010/main" val="241314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BC905-D7D3-6AFA-DE2A-BB21837CF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77B47-FCE8-0A16-B303-EA48F5D15E9F}"/>
              </a:ext>
            </a:extLst>
          </p:cNvPr>
          <p:cNvSpPr>
            <a:spLocks noGrp="1"/>
          </p:cNvSpPr>
          <p:nvPr>
            <p:ph type="title"/>
          </p:nvPr>
        </p:nvSpPr>
        <p:spPr/>
        <p:txBody>
          <a:bodyPr>
            <a:normAutofit/>
          </a:bodyPr>
          <a:lstStyle/>
          <a:p>
            <a:r>
              <a:rPr lang="en-US" dirty="0"/>
              <a:t>OFFICIALS MANUAL</a:t>
            </a:r>
            <a:br>
              <a:rPr lang="en-US" dirty="0"/>
            </a:br>
            <a:r>
              <a:rPr lang="en-US" dirty="0"/>
              <a:t>RULE 5-11 COVERAGE</a:t>
            </a:r>
          </a:p>
        </p:txBody>
      </p:sp>
      <p:sp>
        <p:nvSpPr>
          <p:cNvPr id="3" name="Content Placeholder 2">
            <a:extLst>
              <a:ext uri="{FF2B5EF4-FFF2-40B4-BE49-F238E27FC236}">
                <a16:creationId xmlns:a16="http://schemas.microsoft.com/office/drawing/2014/main" id="{82784653-0D59-7180-87FD-A5E6426A6E25}"/>
              </a:ext>
            </a:extLst>
          </p:cNvPr>
          <p:cNvSpPr>
            <a:spLocks noGrp="1"/>
          </p:cNvSpPr>
          <p:nvPr>
            <p:ph idx="1"/>
          </p:nvPr>
        </p:nvSpPr>
        <p:spPr>
          <a:xfrm>
            <a:off x="5432156" y="1825625"/>
            <a:ext cx="6052088" cy="4351338"/>
          </a:xfrm>
        </p:spPr>
        <p:txBody>
          <a:bodyPr>
            <a:normAutofit/>
          </a:bodyPr>
          <a:lstStyle/>
          <a:p>
            <a:r>
              <a:rPr lang="en-US" dirty="0"/>
              <a:t>The trail official should assist the lead and center officials in monitoring free-throw lane activity and is primarily responsible for monitoring players above the free-throw line extended and outside the three-point arc.</a:t>
            </a:r>
          </a:p>
          <a:p>
            <a:endParaRPr lang="en-US" dirty="0"/>
          </a:p>
        </p:txBody>
      </p:sp>
      <p:pic>
        <p:nvPicPr>
          <p:cNvPr id="6" name="Picture 5" descr="A screenshot of a video game&#10;&#10;AI-generated content may be incorrect.">
            <a:extLst>
              <a:ext uri="{FF2B5EF4-FFF2-40B4-BE49-F238E27FC236}">
                <a16:creationId xmlns:a16="http://schemas.microsoft.com/office/drawing/2014/main" id="{FBE44DA7-FD27-1BAE-7559-89B36D5DA85D}"/>
              </a:ext>
            </a:extLst>
          </p:cNvPr>
          <p:cNvPicPr>
            <a:picLocks noChangeAspect="1"/>
          </p:cNvPicPr>
          <p:nvPr/>
        </p:nvPicPr>
        <p:blipFill>
          <a:blip r:embed="rId3"/>
          <a:stretch>
            <a:fillRect/>
          </a:stretch>
        </p:blipFill>
        <p:spPr>
          <a:xfrm>
            <a:off x="838200" y="1946367"/>
            <a:ext cx="4314024" cy="3884920"/>
          </a:xfrm>
          <a:prstGeom prst="rect">
            <a:avLst/>
          </a:prstGeom>
        </p:spPr>
      </p:pic>
    </p:spTree>
    <p:extLst>
      <p:ext uri="{BB962C8B-B14F-4D97-AF65-F5344CB8AC3E}">
        <p14:creationId xmlns:p14="http://schemas.microsoft.com/office/powerpoint/2010/main" val="292954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C03C-55E1-E02D-2737-34CF83EA3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BAA49-96B0-38EF-9CBD-BB81E7682FDA}"/>
              </a:ext>
            </a:extLst>
          </p:cNvPr>
          <p:cNvSpPr>
            <a:spLocks noGrp="1"/>
          </p:cNvSpPr>
          <p:nvPr>
            <p:ph type="title"/>
          </p:nvPr>
        </p:nvSpPr>
        <p:spPr/>
        <p:txBody>
          <a:bodyPr/>
          <a:lstStyle/>
          <a:p>
            <a:r>
              <a:rPr lang="en-US" dirty="0"/>
              <a:t>2025-26 NFHS Basketball</a:t>
            </a:r>
            <a:br>
              <a:rPr lang="en-US" dirty="0"/>
            </a:br>
            <a:r>
              <a:rPr lang="en-US" dirty="0"/>
              <a:t>Points of Emphasis</a:t>
            </a:r>
          </a:p>
        </p:txBody>
      </p:sp>
    </p:spTree>
    <p:extLst>
      <p:ext uri="{BB962C8B-B14F-4D97-AF65-F5344CB8AC3E}">
        <p14:creationId xmlns:p14="http://schemas.microsoft.com/office/powerpoint/2010/main" val="314520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25D-E5AE-64A9-6FB6-ED3144ED8F8F}"/>
              </a:ext>
            </a:extLst>
          </p:cNvPr>
          <p:cNvSpPr>
            <a:spLocks noGrp="1"/>
          </p:cNvSpPr>
          <p:nvPr>
            <p:ph type="title"/>
          </p:nvPr>
        </p:nvSpPr>
        <p:spPr/>
        <p:txBody>
          <a:bodyPr/>
          <a:lstStyle/>
          <a:p>
            <a:r>
              <a:rPr lang="en-US" dirty="0"/>
              <a:t>CONTACT ON THE BALL HANDLER</a:t>
            </a:r>
          </a:p>
        </p:txBody>
      </p:sp>
      <p:sp>
        <p:nvSpPr>
          <p:cNvPr id="3" name="Content Placeholder 2">
            <a:extLst>
              <a:ext uri="{FF2B5EF4-FFF2-40B4-BE49-F238E27FC236}">
                <a16:creationId xmlns:a16="http://schemas.microsoft.com/office/drawing/2014/main" id="{4D59FEED-27E7-F59D-B6EE-D72BCAEAD64E}"/>
              </a:ext>
            </a:extLst>
          </p:cNvPr>
          <p:cNvSpPr>
            <a:spLocks noGrp="1"/>
          </p:cNvSpPr>
          <p:nvPr>
            <p:ph idx="1"/>
          </p:nvPr>
        </p:nvSpPr>
        <p:spPr>
          <a:xfrm>
            <a:off x="4936210" y="1825625"/>
            <a:ext cx="6417590" cy="4351338"/>
          </a:xfrm>
        </p:spPr>
        <p:txBody>
          <a:bodyPr>
            <a:normAutofit/>
          </a:bodyPr>
          <a:lstStyle/>
          <a:p>
            <a:r>
              <a:rPr lang="en-US" dirty="0"/>
              <a:t>While hand-checking remains a known concern, other forms of illegal contact must also be recognized and penalized.</a:t>
            </a:r>
          </a:p>
          <a:p>
            <a:r>
              <a:rPr lang="en-US" dirty="0"/>
              <a:t>Defenders may not use their hips, torsos or other parts of the body to displace, re-direct or impede a ball handler’s freedom of movement.</a:t>
            </a:r>
          </a:p>
        </p:txBody>
      </p:sp>
      <p:pic>
        <p:nvPicPr>
          <p:cNvPr id="6" name="Picture 5" descr="A basketball players playing basketball&#10;&#10;AI-generated content may be incorrect.">
            <a:extLst>
              <a:ext uri="{FF2B5EF4-FFF2-40B4-BE49-F238E27FC236}">
                <a16:creationId xmlns:a16="http://schemas.microsoft.com/office/drawing/2014/main" id="{2FF48AAD-915C-674F-A3CD-9DA28D74703B}"/>
              </a:ext>
            </a:extLst>
          </p:cNvPr>
          <p:cNvPicPr>
            <a:picLocks noChangeAspect="1"/>
          </p:cNvPicPr>
          <p:nvPr/>
        </p:nvPicPr>
        <p:blipFill>
          <a:blip r:embed="rId3"/>
          <a:stretch>
            <a:fillRect/>
          </a:stretch>
        </p:blipFill>
        <p:spPr>
          <a:xfrm>
            <a:off x="838200" y="1957389"/>
            <a:ext cx="3758923" cy="3862876"/>
          </a:xfrm>
          <a:prstGeom prst="rect">
            <a:avLst/>
          </a:prstGeom>
        </p:spPr>
      </p:pic>
    </p:spTree>
    <p:extLst>
      <p:ext uri="{BB962C8B-B14F-4D97-AF65-F5344CB8AC3E}">
        <p14:creationId xmlns:p14="http://schemas.microsoft.com/office/powerpoint/2010/main" val="151950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21717-8991-C847-DA7F-9C34851DE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E47FF-92D1-FCD4-D14E-A810968721C0}"/>
              </a:ext>
            </a:extLst>
          </p:cNvPr>
          <p:cNvSpPr>
            <a:spLocks noGrp="1"/>
          </p:cNvSpPr>
          <p:nvPr>
            <p:ph type="title"/>
          </p:nvPr>
        </p:nvSpPr>
        <p:spPr/>
        <p:txBody>
          <a:bodyPr/>
          <a:lstStyle/>
          <a:p>
            <a:r>
              <a:rPr lang="en-US" dirty="0"/>
              <a:t>CONTACT ON THE BALL HANDLER</a:t>
            </a:r>
          </a:p>
        </p:txBody>
      </p:sp>
      <p:sp>
        <p:nvSpPr>
          <p:cNvPr id="3" name="Content Placeholder 2">
            <a:extLst>
              <a:ext uri="{FF2B5EF4-FFF2-40B4-BE49-F238E27FC236}">
                <a16:creationId xmlns:a16="http://schemas.microsoft.com/office/drawing/2014/main" id="{D426769A-9E9A-74A0-B7B7-E0D896F43C7C}"/>
              </a:ext>
            </a:extLst>
          </p:cNvPr>
          <p:cNvSpPr>
            <a:spLocks noGrp="1"/>
          </p:cNvSpPr>
          <p:nvPr>
            <p:ph idx="1"/>
          </p:nvPr>
        </p:nvSpPr>
        <p:spPr>
          <a:xfrm>
            <a:off x="6594528" y="1825625"/>
            <a:ext cx="5207431" cy="4351338"/>
          </a:xfrm>
        </p:spPr>
        <p:txBody>
          <a:bodyPr>
            <a:normAutofit/>
          </a:bodyPr>
          <a:lstStyle/>
          <a:p>
            <a:r>
              <a:rPr lang="en-US" dirty="0"/>
              <a:t>Particular attention is required in late-game scenarios. Not all fouls committed in the closing moments of a contest are necessarily intentional.</a:t>
            </a:r>
          </a:p>
          <a:p>
            <a:r>
              <a:rPr lang="en-US" dirty="0"/>
              <a:t>Determinations on such rulings must center on the acts themselves, not verbal directives coming from the coaching staff.</a:t>
            </a:r>
          </a:p>
        </p:txBody>
      </p:sp>
      <p:pic>
        <p:nvPicPr>
          <p:cNvPr id="6" name="Picture 5" descr="A basketball coach standing in front of a crowd&#10;&#10;AI-generated content may be incorrect.">
            <a:extLst>
              <a:ext uri="{FF2B5EF4-FFF2-40B4-BE49-F238E27FC236}">
                <a16:creationId xmlns:a16="http://schemas.microsoft.com/office/drawing/2014/main" id="{445EADAA-F92D-BBEC-FCA0-D3A22C6795B1}"/>
              </a:ext>
            </a:extLst>
          </p:cNvPr>
          <p:cNvPicPr>
            <a:picLocks noChangeAspect="1"/>
          </p:cNvPicPr>
          <p:nvPr/>
        </p:nvPicPr>
        <p:blipFill>
          <a:blip r:embed="rId3"/>
          <a:stretch>
            <a:fillRect/>
          </a:stretch>
        </p:blipFill>
        <p:spPr>
          <a:xfrm>
            <a:off x="838200" y="1957388"/>
            <a:ext cx="5632342" cy="3864435"/>
          </a:xfrm>
          <a:prstGeom prst="rect">
            <a:avLst/>
          </a:prstGeom>
        </p:spPr>
      </p:pic>
    </p:spTree>
    <p:extLst>
      <p:ext uri="{BB962C8B-B14F-4D97-AF65-F5344CB8AC3E}">
        <p14:creationId xmlns:p14="http://schemas.microsoft.com/office/powerpoint/2010/main" val="197652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C244-BB30-2E6E-91B4-A162EAA6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4A117-4AD6-C8BF-ADFC-7ABB19024B9A}"/>
              </a:ext>
            </a:extLst>
          </p:cNvPr>
          <p:cNvSpPr>
            <a:spLocks noGrp="1"/>
          </p:cNvSpPr>
          <p:nvPr>
            <p:ph type="title"/>
          </p:nvPr>
        </p:nvSpPr>
        <p:spPr/>
        <p:txBody>
          <a:bodyPr/>
          <a:lstStyle/>
          <a:p>
            <a:r>
              <a:rPr lang="en-US" dirty="0"/>
              <a:t>CONTACT ON THE BALL HANDLER</a:t>
            </a:r>
          </a:p>
        </p:txBody>
      </p:sp>
      <p:sp>
        <p:nvSpPr>
          <p:cNvPr id="3" name="Content Placeholder 2">
            <a:extLst>
              <a:ext uri="{FF2B5EF4-FFF2-40B4-BE49-F238E27FC236}">
                <a16:creationId xmlns:a16="http://schemas.microsoft.com/office/drawing/2014/main" id="{DDA5A445-C1EF-78B4-DFB7-A026A3D0BD8C}"/>
              </a:ext>
            </a:extLst>
          </p:cNvPr>
          <p:cNvSpPr>
            <a:spLocks noGrp="1"/>
          </p:cNvSpPr>
          <p:nvPr>
            <p:ph idx="1"/>
          </p:nvPr>
        </p:nvSpPr>
        <p:spPr>
          <a:xfrm>
            <a:off x="6228977" y="1825625"/>
            <a:ext cx="5518737" cy="4351338"/>
          </a:xfrm>
        </p:spPr>
        <p:txBody>
          <a:bodyPr>
            <a:normAutofit/>
          </a:bodyPr>
          <a:lstStyle/>
          <a:p>
            <a:r>
              <a:rPr lang="en-US" dirty="0"/>
              <a:t>Contact that is excessive, clearly removes an opponent’s apparent advantage or does not constitute a legitimate basketball play should still be classified as an intentional foul.</a:t>
            </a:r>
          </a:p>
          <a:p>
            <a:r>
              <a:rPr lang="en-US" dirty="0"/>
              <a:t>Instructional emphasis must be placed on teaching players how to commit legal fouls within the parameters of the rules.</a:t>
            </a:r>
          </a:p>
        </p:txBody>
      </p:sp>
      <p:pic>
        <p:nvPicPr>
          <p:cNvPr id="6" name="Picture 5" descr="A basketball player lying on the ground&#10;&#10;AI-generated content may be incorrect.">
            <a:extLst>
              <a:ext uri="{FF2B5EF4-FFF2-40B4-BE49-F238E27FC236}">
                <a16:creationId xmlns:a16="http://schemas.microsoft.com/office/drawing/2014/main" id="{9391B0A2-5A40-5839-ED28-6B4BFD9756C8}"/>
              </a:ext>
            </a:extLst>
          </p:cNvPr>
          <p:cNvPicPr>
            <a:picLocks noChangeAspect="1"/>
          </p:cNvPicPr>
          <p:nvPr/>
        </p:nvPicPr>
        <p:blipFill>
          <a:blip r:embed="rId3"/>
          <a:stretch>
            <a:fillRect/>
          </a:stretch>
        </p:blipFill>
        <p:spPr>
          <a:xfrm>
            <a:off x="838200" y="1957389"/>
            <a:ext cx="5124822" cy="3862876"/>
          </a:xfrm>
          <a:prstGeom prst="rect">
            <a:avLst/>
          </a:prstGeom>
        </p:spPr>
      </p:pic>
    </p:spTree>
    <p:extLst>
      <p:ext uri="{BB962C8B-B14F-4D97-AF65-F5344CB8AC3E}">
        <p14:creationId xmlns:p14="http://schemas.microsoft.com/office/powerpoint/2010/main" val="204709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6B0E-2508-E010-0E42-21F7102C0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0A449-8AB7-EC0B-2D06-A168BC9911E4}"/>
              </a:ext>
            </a:extLst>
          </p:cNvPr>
          <p:cNvSpPr>
            <a:spLocks noGrp="1"/>
          </p:cNvSpPr>
          <p:nvPr>
            <p:ph type="title"/>
          </p:nvPr>
        </p:nvSpPr>
        <p:spPr/>
        <p:txBody>
          <a:bodyPr>
            <a:normAutofit fontScale="90000"/>
          </a:bodyPr>
          <a:lstStyle/>
          <a:p>
            <a:r>
              <a:rPr lang="en-US" dirty="0"/>
              <a:t>BENCH DECORUM, COMMUNICATION AND PLAYER ALTERCATIONS</a:t>
            </a:r>
          </a:p>
        </p:txBody>
      </p:sp>
      <p:sp>
        <p:nvSpPr>
          <p:cNvPr id="3" name="Content Placeholder 2">
            <a:extLst>
              <a:ext uri="{FF2B5EF4-FFF2-40B4-BE49-F238E27FC236}">
                <a16:creationId xmlns:a16="http://schemas.microsoft.com/office/drawing/2014/main" id="{DC51C300-654D-E03A-AB53-8914CB6554D5}"/>
              </a:ext>
            </a:extLst>
          </p:cNvPr>
          <p:cNvSpPr>
            <a:spLocks noGrp="1"/>
          </p:cNvSpPr>
          <p:nvPr>
            <p:ph idx="1"/>
          </p:nvPr>
        </p:nvSpPr>
        <p:spPr>
          <a:xfrm>
            <a:off x="4626243" y="1825625"/>
            <a:ext cx="7175715" cy="4351338"/>
          </a:xfrm>
        </p:spPr>
        <p:txBody>
          <a:bodyPr>
            <a:normAutofit/>
          </a:bodyPr>
          <a:lstStyle/>
          <a:p>
            <a:r>
              <a:rPr lang="en-US" dirty="0"/>
              <a:t>Officials are expected to take a proactive role in managing coach and bench behavior, particularly regarding the conduct of head and assistant coaches.</a:t>
            </a:r>
          </a:p>
          <a:p>
            <a:r>
              <a:rPr lang="en-US" dirty="0"/>
              <a:t>Rule 4-48 (warning for coach/team conduct) should be applied early and consistently to prevent escalation and maintain game control.</a:t>
            </a:r>
          </a:p>
        </p:txBody>
      </p:sp>
      <p:pic>
        <p:nvPicPr>
          <p:cNvPr id="6" name="Picture 5" descr="A person standing next to a coach&#10;&#10;AI-generated content may be incorrect.">
            <a:extLst>
              <a:ext uri="{FF2B5EF4-FFF2-40B4-BE49-F238E27FC236}">
                <a16:creationId xmlns:a16="http://schemas.microsoft.com/office/drawing/2014/main" id="{C6B945A7-64A9-C5ED-98DC-E1E013E87D85}"/>
              </a:ext>
            </a:extLst>
          </p:cNvPr>
          <p:cNvPicPr>
            <a:picLocks noChangeAspect="1"/>
          </p:cNvPicPr>
          <p:nvPr/>
        </p:nvPicPr>
        <p:blipFill>
          <a:blip r:embed="rId3"/>
          <a:stretch>
            <a:fillRect/>
          </a:stretch>
        </p:blipFill>
        <p:spPr>
          <a:xfrm>
            <a:off x="838200" y="1957389"/>
            <a:ext cx="3502710" cy="3862876"/>
          </a:xfrm>
          <a:prstGeom prst="rect">
            <a:avLst/>
          </a:prstGeom>
        </p:spPr>
      </p:pic>
    </p:spTree>
    <p:extLst>
      <p:ext uri="{BB962C8B-B14F-4D97-AF65-F5344CB8AC3E}">
        <p14:creationId xmlns:p14="http://schemas.microsoft.com/office/powerpoint/2010/main" val="326266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B7CC-694B-67EE-7E7B-189B4929B7CF}"/>
              </a:ext>
            </a:extLst>
          </p:cNvPr>
          <p:cNvSpPr>
            <a:spLocks noGrp="1"/>
          </p:cNvSpPr>
          <p:nvPr>
            <p:ph type="title"/>
          </p:nvPr>
        </p:nvSpPr>
        <p:spPr/>
        <p:txBody>
          <a:bodyPr/>
          <a:lstStyle/>
          <a:p>
            <a:r>
              <a:rPr lang="en-US" dirty="0"/>
              <a:t>GOALTENDING</a:t>
            </a:r>
            <a:br>
              <a:rPr lang="en-US" dirty="0"/>
            </a:br>
            <a:r>
              <a:rPr lang="en-US" dirty="0"/>
              <a:t>4-22-1</a:t>
            </a:r>
          </a:p>
        </p:txBody>
      </p:sp>
      <p:sp>
        <p:nvSpPr>
          <p:cNvPr id="3" name="Content Placeholder 2">
            <a:extLst>
              <a:ext uri="{FF2B5EF4-FFF2-40B4-BE49-F238E27FC236}">
                <a16:creationId xmlns:a16="http://schemas.microsoft.com/office/drawing/2014/main" id="{B333D1AA-3FF5-951C-E45C-1487D31103AA}"/>
              </a:ext>
            </a:extLst>
          </p:cNvPr>
          <p:cNvSpPr>
            <a:spLocks noGrp="1"/>
          </p:cNvSpPr>
          <p:nvPr>
            <p:ph idx="1"/>
          </p:nvPr>
        </p:nvSpPr>
        <p:spPr>
          <a:xfrm>
            <a:off x="7090475" y="1957389"/>
            <a:ext cx="4946077" cy="3856672"/>
          </a:xfrm>
        </p:spPr>
        <p:txBody>
          <a:bodyPr>
            <a:normAutofit/>
          </a:bodyPr>
          <a:lstStyle/>
          <a:p>
            <a:r>
              <a:rPr lang="en-US" dirty="0"/>
              <a:t>Goaltending occurs when a </a:t>
            </a:r>
            <a:r>
              <a:rPr lang="en-US" b="1" u="sng" dirty="0"/>
              <a:t>defensive</a:t>
            </a:r>
            <a:r>
              <a:rPr lang="en-US" b="1" dirty="0"/>
              <a:t> </a:t>
            </a:r>
            <a:r>
              <a:rPr lang="en-US" dirty="0"/>
              <a:t>player touches the ball during a try or tap for field goal while the ball is on its downward flight entirely above the basket ring level, has the possibility of entering the basket in flight and is not touching the basket cylinder.</a:t>
            </a:r>
            <a:endParaRPr lang="en-US" b="1" u="sng" dirty="0"/>
          </a:p>
          <a:p>
            <a:endParaRPr lang="en-US" dirty="0"/>
          </a:p>
        </p:txBody>
      </p:sp>
      <p:pic>
        <p:nvPicPr>
          <p:cNvPr id="5" name="Picture 4" descr="A basketball player dunking a basketball&#10;&#10;AI-generated content may be incorrect.">
            <a:extLst>
              <a:ext uri="{FF2B5EF4-FFF2-40B4-BE49-F238E27FC236}">
                <a16:creationId xmlns:a16="http://schemas.microsoft.com/office/drawing/2014/main" id="{06B13CBB-F17F-130D-59D2-16421891E9DC}"/>
              </a:ext>
            </a:extLst>
          </p:cNvPr>
          <p:cNvPicPr>
            <a:picLocks noChangeAspect="1"/>
          </p:cNvPicPr>
          <p:nvPr/>
        </p:nvPicPr>
        <p:blipFill>
          <a:blip r:embed="rId3"/>
          <a:stretch>
            <a:fillRect/>
          </a:stretch>
        </p:blipFill>
        <p:spPr>
          <a:xfrm>
            <a:off x="838200" y="1957389"/>
            <a:ext cx="5972530" cy="3861550"/>
          </a:xfrm>
          <a:prstGeom prst="rect">
            <a:avLst/>
          </a:prstGeom>
        </p:spPr>
      </p:pic>
    </p:spTree>
    <p:extLst>
      <p:ext uri="{BB962C8B-B14F-4D97-AF65-F5344CB8AC3E}">
        <p14:creationId xmlns:p14="http://schemas.microsoft.com/office/powerpoint/2010/main" val="233910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F2D9-3906-8BAB-9D47-8C39BE2CD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3B354-5DC5-7718-03F3-D6F99B6D8892}"/>
              </a:ext>
            </a:extLst>
          </p:cNvPr>
          <p:cNvSpPr>
            <a:spLocks noGrp="1"/>
          </p:cNvSpPr>
          <p:nvPr>
            <p:ph type="title"/>
          </p:nvPr>
        </p:nvSpPr>
        <p:spPr/>
        <p:txBody>
          <a:bodyPr>
            <a:normAutofit fontScale="90000"/>
          </a:bodyPr>
          <a:lstStyle/>
          <a:p>
            <a:r>
              <a:rPr lang="en-US" dirty="0"/>
              <a:t>BENCH DECORUM, COMMUNICATION AND PLAYER ALTERCATIONS</a:t>
            </a:r>
          </a:p>
        </p:txBody>
      </p:sp>
      <p:sp>
        <p:nvSpPr>
          <p:cNvPr id="3" name="Content Placeholder 2">
            <a:extLst>
              <a:ext uri="{FF2B5EF4-FFF2-40B4-BE49-F238E27FC236}">
                <a16:creationId xmlns:a16="http://schemas.microsoft.com/office/drawing/2014/main" id="{EE700F90-8685-73F8-E51B-881822819AF2}"/>
              </a:ext>
            </a:extLst>
          </p:cNvPr>
          <p:cNvSpPr>
            <a:spLocks noGrp="1"/>
          </p:cNvSpPr>
          <p:nvPr>
            <p:ph idx="1"/>
          </p:nvPr>
        </p:nvSpPr>
        <p:spPr>
          <a:xfrm>
            <a:off x="4626243" y="1825625"/>
            <a:ext cx="7160217" cy="4351338"/>
          </a:xfrm>
        </p:spPr>
        <p:txBody>
          <a:bodyPr>
            <a:normAutofit/>
          </a:bodyPr>
          <a:lstStyle/>
          <a:p>
            <a:r>
              <a:rPr lang="en-US" dirty="0"/>
              <a:t>Rules-based questions are appropriate and should receive a clear and informative response, as these interactions support the educational purpose of the game.</a:t>
            </a:r>
          </a:p>
          <a:p>
            <a:r>
              <a:rPr lang="en-US" dirty="0"/>
              <a:t>Rhetorical questions or comments not seeking clarification do not require a response.</a:t>
            </a:r>
          </a:p>
          <a:p>
            <a:endParaRPr lang="en-US" dirty="0"/>
          </a:p>
        </p:txBody>
      </p:sp>
      <p:pic>
        <p:nvPicPr>
          <p:cNvPr id="6" name="Picture 5" descr="A person talking to another person&#10;&#10;AI-generated content may be incorrect.">
            <a:extLst>
              <a:ext uri="{FF2B5EF4-FFF2-40B4-BE49-F238E27FC236}">
                <a16:creationId xmlns:a16="http://schemas.microsoft.com/office/drawing/2014/main" id="{36FFC8B6-7ABC-AA9C-A1CC-F01931B3F157}"/>
              </a:ext>
            </a:extLst>
          </p:cNvPr>
          <p:cNvPicPr>
            <a:picLocks noChangeAspect="1"/>
          </p:cNvPicPr>
          <p:nvPr/>
        </p:nvPicPr>
        <p:blipFill>
          <a:blip r:embed="rId3"/>
          <a:stretch>
            <a:fillRect/>
          </a:stretch>
        </p:blipFill>
        <p:spPr>
          <a:xfrm>
            <a:off x="838200" y="1957389"/>
            <a:ext cx="3472924" cy="3862876"/>
          </a:xfrm>
          <a:prstGeom prst="rect">
            <a:avLst/>
          </a:prstGeom>
        </p:spPr>
      </p:pic>
    </p:spTree>
    <p:extLst>
      <p:ext uri="{BB962C8B-B14F-4D97-AF65-F5344CB8AC3E}">
        <p14:creationId xmlns:p14="http://schemas.microsoft.com/office/powerpoint/2010/main" val="343650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78FF-1FDE-D3CD-DACE-9EC2A2CC3E7E}"/>
            </a:ext>
          </a:extLst>
        </p:cNvPr>
        <p:cNvGrpSpPr/>
        <p:nvPr/>
      </p:nvGrpSpPr>
      <p:grpSpPr>
        <a:xfrm>
          <a:off x="0" y="0"/>
          <a:ext cx="0" cy="0"/>
          <a:chOff x="0" y="0"/>
          <a:chExt cx="0" cy="0"/>
        </a:xfrm>
      </p:grpSpPr>
      <p:pic>
        <p:nvPicPr>
          <p:cNvPr id="6" name="Picture 5" descr="A basketball referee standing in front of a crowd&#10;&#10;AI-generated content may be incorrect.">
            <a:extLst>
              <a:ext uri="{FF2B5EF4-FFF2-40B4-BE49-F238E27FC236}">
                <a16:creationId xmlns:a16="http://schemas.microsoft.com/office/drawing/2014/main" id="{490BF0F2-2F30-8A87-C76E-F3592DA09162}"/>
              </a:ext>
            </a:extLst>
          </p:cNvPr>
          <p:cNvPicPr>
            <a:picLocks noChangeAspect="1"/>
          </p:cNvPicPr>
          <p:nvPr/>
        </p:nvPicPr>
        <p:blipFill>
          <a:blip r:embed="rId3"/>
          <a:stretch>
            <a:fillRect/>
          </a:stretch>
        </p:blipFill>
        <p:spPr>
          <a:xfrm>
            <a:off x="838200" y="1976714"/>
            <a:ext cx="6244811" cy="3843551"/>
          </a:xfrm>
          <a:prstGeom prst="rect">
            <a:avLst/>
          </a:prstGeom>
        </p:spPr>
      </p:pic>
      <p:sp>
        <p:nvSpPr>
          <p:cNvPr id="2" name="Title 1">
            <a:extLst>
              <a:ext uri="{FF2B5EF4-FFF2-40B4-BE49-F238E27FC236}">
                <a16:creationId xmlns:a16="http://schemas.microsoft.com/office/drawing/2014/main" id="{0D3296C4-8926-2B16-644D-F86452FA0D8A}"/>
              </a:ext>
            </a:extLst>
          </p:cNvPr>
          <p:cNvSpPr>
            <a:spLocks noGrp="1"/>
          </p:cNvSpPr>
          <p:nvPr>
            <p:ph type="title"/>
          </p:nvPr>
        </p:nvSpPr>
        <p:spPr/>
        <p:txBody>
          <a:bodyPr>
            <a:normAutofit fontScale="90000"/>
          </a:bodyPr>
          <a:lstStyle/>
          <a:p>
            <a:r>
              <a:rPr lang="en-US" dirty="0"/>
              <a:t>BENCH DECORUM, COMMUNICATION AND PLAYER ALTERCATIONS</a:t>
            </a:r>
          </a:p>
        </p:txBody>
      </p:sp>
      <p:sp>
        <p:nvSpPr>
          <p:cNvPr id="3" name="Content Placeholder 2">
            <a:extLst>
              <a:ext uri="{FF2B5EF4-FFF2-40B4-BE49-F238E27FC236}">
                <a16:creationId xmlns:a16="http://schemas.microsoft.com/office/drawing/2014/main" id="{A46DCE94-24FE-8A61-6F15-DBC272E33BB1}"/>
              </a:ext>
            </a:extLst>
          </p:cNvPr>
          <p:cNvSpPr>
            <a:spLocks noGrp="1"/>
          </p:cNvSpPr>
          <p:nvPr>
            <p:ph idx="1"/>
          </p:nvPr>
        </p:nvSpPr>
        <p:spPr>
          <a:xfrm>
            <a:off x="7260955" y="1825625"/>
            <a:ext cx="4742481" cy="4351338"/>
          </a:xfrm>
        </p:spPr>
        <p:txBody>
          <a:bodyPr>
            <a:normAutofit fontScale="92500" lnSpcReduction="10000"/>
          </a:bodyPr>
          <a:lstStyle/>
          <a:p>
            <a:r>
              <a:rPr lang="en-US" dirty="0"/>
              <a:t>Rule 10-5 spells out the privileges and restrictions for head coaches and bench personnel.</a:t>
            </a:r>
          </a:p>
          <a:p>
            <a:r>
              <a:rPr lang="en-US" dirty="0"/>
              <a:t>Only head coaches may stand and provide instructions to players during live-ball play. All other personnel must remain seated except during rule-specified situations such as timeouts or spontaneous reactions to exceptional play.</a:t>
            </a:r>
          </a:p>
          <a:p>
            <a:endParaRPr lang="en-US" dirty="0"/>
          </a:p>
        </p:txBody>
      </p:sp>
    </p:spTree>
    <p:extLst>
      <p:ext uri="{BB962C8B-B14F-4D97-AF65-F5344CB8AC3E}">
        <p14:creationId xmlns:p14="http://schemas.microsoft.com/office/powerpoint/2010/main" val="140239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8720-34E4-9AE4-8774-0AA247149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F46A1-1F61-0A2D-4659-EA0BE4D69814}"/>
              </a:ext>
            </a:extLst>
          </p:cNvPr>
          <p:cNvSpPr>
            <a:spLocks noGrp="1"/>
          </p:cNvSpPr>
          <p:nvPr>
            <p:ph type="title"/>
          </p:nvPr>
        </p:nvSpPr>
        <p:spPr/>
        <p:txBody>
          <a:bodyPr>
            <a:normAutofit fontScale="90000"/>
          </a:bodyPr>
          <a:lstStyle/>
          <a:p>
            <a:r>
              <a:rPr lang="en-US" dirty="0"/>
              <a:t>BENCH DECORUM, COMMUNICATION AND PLAYER ALTERCATIONS</a:t>
            </a:r>
          </a:p>
        </p:txBody>
      </p:sp>
      <p:sp>
        <p:nvSpPr>
          <p:cNvPr id="3" name="Content Placeholder 2">
            <a:extLst>
              <a:ext uri="{FF2B5EF4-FFF2-40B4-BE49-F238E27FC236}">
                <a16:creationId xmlns:a16="http://schemas.microsoft.com/office/drawing/2014/main" id="{40E33ED8-209A-E316-DB4C-CF0E45783199}"/>
              </a:ext>
            </a:extLst>
          </p:cNvPr>
          <p:cNvSpPr>
            <a:spLocks noGrp="1"/>
          </p:cNvSpPr>
          <p:nvPr>
            <p:ph idx="1"/>
          </p:nvPr>
        </p:nvSpPr>
        <p:spPr>
          <a:xfrm>
            <a:off x="3215899" y="1825625"/>
            <a:ext cx="8137902" cy="4351338"/>
          </a:xfrm>
        </p:spPr>
        <p:txBody>
          <a:bodyPr>
            <a:normAutofit/>
          </a:bodyPr>
          <a:lstStyle/>
          <a:p>
            <a:r>
              <a:rPr lang="en-US" dirty="0"/>
              <a:t>Adherence to coaching-box boundaries is essential to maintaining safety and fairness.</a:t>
            </a:r>
          </a:p>
          <a:p>
            <a:r>
              <a:rPr lang="en-US" dirty="0"/>
              <a:t>Coaches stepping onto the court during live-ball play introduce potential safety concerns and must be addressed through rule enforcement.</a:t>
            </a:r>
          </a:p>
          <a:p>
            <a:endParaRPr lang="en-US" dirty="0"/>
          </a:p>
        </p:txBody>
      </p:sp>
      <p:pic>
        <p:nvPicPr>
          <p:cNvPr id="6" name="Picture 5" descr="A silhouette of a person in a suit&#10;&#10;AI-generated content may be incorrect.">
            <a:extLst>
              <a:ext uri="{FF2B5EF4-FFF2-40B4-BE49-F238E27FC236}">
                <a16:creationId xmlns:a16="http://schemas.microsoft.com/office/drawing/2014/main" id="{64790C4B-D0C1-2709-3BCC-A1EC557D28EE}"/>
              </a:ext>
            </a:extLst>
          </p:cNvPr>
          <p:cNvPicPr>
            <a:picLocks noChangeAspect="1"/>
          </p:cNvPicPr>
          <p:nvPr/>
        </p:nvPicPr>
        <p:blipFill>
          <a:blip r:embed="rId3"/>
          <a:stretch>
            <a:fillRect/>
          </a:stretch>
        </p:blipFill>
        <p:spPr>
          <a:xfrm>
            <a:off x="838200" y="1957389"/>
            <a:ext cx="2036736" cy="3879498"/>
          </a:xfrm>
          <a:prstGeom prst="rect">
            <a:avLst/>
          </a:prstGeom>
        </p:spPr>
      </p:pic>
    </p:spTree>
    <p:extLst>
      <p:ext uri="{BB962C8B-B14F-4D97-AF65-F5344CB8AC3E}">
        <p14:creationId xmlns:p14="http://schemas.microsoft.com/office/powerpoint/2010/main" val="3800889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7BBB-D63C-2B58-D722-CB00D26BD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2A829-69E2-2A59-CAF2-4781BC53CA21}"/>
              </a:ext>
            </a:extLst>
          </p:cNvPr>
          <p:cNvSpPr>
            <a:spLocks noGrp="1"/>
          </p:cNvSpPr>
          <p:nvPr>
            <p:ph type="title"/>
          </p:nvPr>
        </p:nvSpPr>
        <p:spPr/>
        <p:txBody>
          <a:bodyPr>
            <a:normAutofit fontScale="90000"/>
          </a:bodyPr>
          <a:lstStyle/>
          <a:p>
            <a:r>
              <a:rPr lang="en-US" dirty="0"/>
              <a:t>BENCH DECORUM, COMMUNICATION AND PLAYER ALTERCATIONS</a:t>
            </a:r>
          </a:p>
        </p:txBody>
      </p:sp>
      <p:sp>
        <p:nvSpPr>
          <p:cNvPr id="3" name="Content Placeholder 2">
            <a:extLst>
              <a:ext uri="{FF2B5EF4-FFF2-40B4-BE49-F238E27FC236}">
                <a16:creationId xmlns:a16="http://schemas.microsoft.com/office/drawing/2014/main" id="{94EE79B8-7EBE-AEAC-04AD-97E679890E35}"/>
              </a:ext>
            </a:extLst>
          </p:cNvPr>
          <p:cNvSpPr>
            <a:spLocks noGrp="1"/>
          </p:cNvSpPr>
          <p:nvPr>
            <p:ph idx="1"/>
          </p:nvPr>
        </p:nvSpPr>
        <p:spPr>
          <a:xfrm>
            <a:off x="6478292" y="1825625"/>
            <a:ext cx="5315918" cy="4351338"/>
          </a:xfrm>
        </p:spPr>
        <p:txBody>
          <a:bodyPr>
            <a:normAutofit/>
          </a:bodyPr>
          <a:lstStyle/>
          <a:p>
            <a:r>
              <a:rPr lang="en-US" dirty="0"/>
              <a:t>The head coach holds primary responsibility for the prevention and de-escalation of potential altercations.</a:t>
            </a:r>
          </a:p>
          <a:p>
            <a:r>
              <a:rPr lang="en-US" dirty="0"/>
              <a:t>During an altercation, assistant coaches should be tasked with not only managing on-court players, but with controlling bench personnel.</a:t>
            </a:r>
          </a:p>
          <a:p>
            <a:endParaRPr lang="en-US" dirty="0"/>
          </a:p>
        </p:txBody>
      </p:sp>
      <p:pic>
        <p:nvPicPr>
          <p:cNvPr id="6" name="Picture 5" descr="A group of men playing basketball&#10;&#10;AI-generated content may be incorrect.">
            <a:extLst>
              <a:ext uri="{FF2B5EF4-FFF2-40B4-BE49-F238E27FC236}">
                <a16:creationId xmlns:a16="http://schemas.microsoft.com/office/drawing/2014/main" id="{34B09E6D-5DF3-8B8E-9FE6-62CFD9700F47}"/>
              </a:ext>
            </a:extLst>
          </p:cNvPr>
          <p:cNvPicPr>
            <a:picLocks noChangeAspect="1"/>
          </p:cNvPicPr>
          <p:nvPr/>
        </p:nvPicPr>
        <p:blipFill>
          <a:blip r:embed="rId3"/>
          <a:stretch>
            <a:fillRect/>
          </a:stretch>
        </p:blipFill>
        <p:spPr>
          <a:xfrm>
            <a:off x="838200" y="1957389"/>
            <a:ext cx="5454924" cy="3862876"/>
          </a:xfrm>
          <a:prstGeom prst="rect">
            <a:avLst/>
          </a:prstGeom>
        </p:spPr>
      </p:pic>
    </p:spTree>
    <p:extLst>
      <p:ext uri="{BB962C8B-B14F-4D97-AF65-F5344CB8AC3E}">
        <p14:creationId xmlns:p14="http://schemas.microsoft.com/office/powerpoint/2010/main" val="2449483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CBDB-72B7-8944-72EE-22C0A3482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1EF1A-0E3E-1DBB-5F7C-0F5D38ADB0B8}"/>
              </a:ext>
            </a:extLst>
          </p:cNvPr>
          <p:cNvSpPr>
            <a:spLocks noGrp="1"/>
          </p:cNvSpPr>
          <p:nvPr>
            <p:ph type="title"/>
          </p:nvPr>
        </p:nvSpPr>
        <p:spPr/>
        <p:txBody>
          <a:bodyPr>
            <a:normAutofit/>
          </a:bodyPr>
          <a:lstStyle/>
          <a:p>
            <a:r>
              <a:rPr lang="en-US" dirty="0"/>
              <a:t>FAKING BEING FOULED</a:t>
            </a:r>
          </a:p>
        </p:txBody>
      </p:sp>
      <p:sp>
        <p:nvSpPr>
          <p:cNvPr id="3" name="Content Placeholder 2">
            <a:extLst>
              <a:ext uri="{FF2B5EF4-FFF2-40B4-BE49-F238E27FC236}">
                <a16:creationId xmlns:a16="http://schemas.microsoft.com/office/drawing/2014/main" id="{2B2A9FD0-A592-1AA8-9E60-AA137733CED0}"/>
              </a:ext>
            </a:extLst>
          </p:cNvPr>
          <p:cNvSpPr>
            <a:spLocks noGrp="1"/>
          </p:cNvSpPr>
          <p:nvPr>
            <p:ph idx="1"/>
          </p:nvPr>
        </p:nvSpPr>
        <p:spPr>
          <a:xfrm>
            <a:off x="4347275" y="1825625"/>
            <a:ext cx="7006525" cy="4351338"/>
          </a:xfrm>
        </p:spPr>
        <p:txBody>
          <a:bodyPr>
            <a:normAutofit/>
          </a:bodyPr>
          <a:lstStyle/>
          <a:p>
            <a:r>
              <a:rPr lang="en-US" dirty="0"/>
              <a:t>This point of emphasis reaffirms the adoption of rule 4-49 prior to the 2024-25 season, Warning for Faking Being Fouled, which addresses unsporting acts where players simulate illegal contact in an attempt to deceive officials and gain a competitive advantage.</a:t>
            </a:r>
          </a:p>
          <a:p>
            <a:endParaRPr lang="en-US" dirty="0"/>
          </a:p>
        </p:txBody>
      </p:sp>
      <p:graphicFrame>
        <p:nvGraphicFramePr>
          <p:cNvPr id="4" name="Object 3">
            <a:extLst>
              <a:ext uri="{FF2B5EF4-FFF2-40B4-BE49-F238E27FC236}">
                <a16:creationId xmlns:a16="http://schemas.microsoft.com/office/drawing/2014/main" id="{54BFAD03-11F4-FE87-C849-B2AE158ED774}"/>
              </a:ext>
            </a:extLst>
          </p:cNvPr>
          <p:cNvGraphicFramePr>
            <a:graphicFrameLocks noChangeAspect="1"/>
          </p:cNvGraphicFramePr>
          <p:nvPr>
            <p:extLst>
              <p:ext uri="{D42A27DB-BD31-4B8C-83A1-F6EECF244321}">
                <p14:modId xmlns:p14="http://schemas.microsoft.com/office/powerpoint/2010/main" val="2948142465"/>
              </p:ext>
            </p:extLst>
          </p:nvPr>
        </p:nvGraphicFramePr>
        <p:xfrm>
          <a:off x="838199" y="1957389"/>
          <a:ext cx="3249707" cy="3855012"/>
        </p:xfrm>
        <a:graphic>
          <a:graphicData uri="http://schemas.openxmlformats.org/presentationml/2006/ole">
            <mc:AlternateContent xmlns:mc="http://schemas.openxmlformats.org/markup-compatibility/2006">
              <mc:Choice xmlns:v="urn:schemas-microsoft-com:vml" Requires="v">
                <p:oleObj r:id="rId3" imgW="4900900" imgH="5813410" progId="">
                  <p:embed/>
                </p:oleObj>
              </mc:Choice>
              <mc:Fallback>
                <p:oleObj r:id="rId3" imgW="4900900" imgH="5813410" progId="">
                  <p:embed/>
                  <p:pic>
                    <p:nvPicPr>
                      <p:cNvPr id="4" name="Object 3">
                        <a:extLst>
                          <a:ext uri="{FF2B5EF4-FFF2-40B4-BE49-F238E27FC236}">
                            <a16:creationId xmlns:a16="http://schemas.microsoft.com/office/drawing/2014/main" id="{54BFAD03-11F4-FE87-C849-B2AE158ED774}"/>
                          </a:ext>
                        </a:extLst>
                      </p:cNvPr>
                      <p:cNvPicPr/>
                      <p:nvPr/>
                    </p:nvPicPr>
                    <p:blipFill>
                      <a:blip r:embed="rId4"/>
                      <a:stretch>
                        <a:fillRect/>
                      </a:stretch>
                    </p:blipFill>
                    <p:spPr>
                      <a:xfrm>
                        <a:off x="838199" y="1957389"/>
                        <a:ext cx="3249707" cy="3855012"/>
                      </a:xfrm>
                      <a:prstGeom prst="rect">
                        <a:avLst/>
                      </a:prstGeom>
                    </p:spPr>
                  </p:pic>
                </p:oleObj>
              </mc:Fallback>
            </mc:AlternateContent>
          </a:graphicData>
        </a:graphic>
      </p:graphicFrame>
    </p:spTree>
    <p:extLst>
      <p:ext uri="{BB962C8B-B14F-4D97-AF65-F5344CB8AC3E}">
        <p14:creationId xmlns:p14="http://schemas.microsoft.com/office/powerpoint/2010/main" val="27002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E57C-14AE-F754-F3CA-ECFF43CF9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6AB4A-28AB-C123-B53C-B478303B1399}"/>
              </a:ext>
            </a:extLst>
          </p:cNvPr>
          <p:cNvSpPr>
            <a:spLocks noGrp="1"/>
          </p:cNvSpPr>
          <p:nvPr>
            <p:ph type="title"/>
          </p:nvPr>
        </p:nvSpPr>
        <p:spPr/>
        <p:txBody>
          <a:bodyPr>
            <a:normAutofit/>
          </a:bodyPr>
          <a:lstStyle/>
          <a:p>
            <a:r>
              <a:rPr lang="en-US" dirty="0"/>
              <a:t>FAKING BEING FOULED</a:t>
            </a:r>
          </a:p>
        </p:txBody>
      </p:sp>
      <p:sp>
        <p:nvSpPr>
          <p:cNvPr id="3" name="Content Placeholder 2">
            <a:extLst>
              <a:ext uri="{FF2B5EF4-FFF2-40B4-BE49-F238E27FC236}">
                <a16:creationId xmlns:a16="http://schemas.microsoft.com/office/drawing/2014/main" id="{1680E242-EB07-A889-6F3B-1663330B6160}"/>
              </a:ext>
            </a:extLst>
          </p:cNvPr>
          <p:cNvSpPr>
            <a:spLocks noGrp="1"/>
          </p:cNvSpPr>
          <p:nvPr>
            <p:ph idx="1"/>
          </p:nvPr>
        </p:nvSpPr>
        <p:spPr>
          <a:xfrm>
            <a:off x="3634353" y="1825625"/>
            <a:ext cx="7719447" cy="4351338"/>
          </a:xfrm>
        </p:spPr>
        <p:txBody>
          <a:bodyPr>
            <a:normAutofit/>
          </a:bodyPr>
          <a:lstStyle/>
          <a:p>
            <a:r>
              <a:rPr lang="en-US" dirty="0"/>
              <a:t>Examples of faking being fouled include head bobs by ball handlers, shooters who simulate being fouled during the act of shooting, and defensive players falling to the floor without contact.</a:t>
            </a:r>
          </a:p>
          <a:p>
            <a:r>
              <a:rPr lang="en-US" dirty="0"/>
              <a:t>Proper adjudication of these acts with the enforcement of rule 4-49 reinforces the importance of integrity in game play.</a:t>
            </a:r>
          </a:p>
          <a:p>
            <a:endParaRPr lang="en-US" dirty="0"/>
          </a:p>
        </p:txBody>
      </p:sp>
      <p:pic>
        <p:nvPicPr>
          <p:cNvPr id="6" name="Picture 5" descr="A couple of men playing basketball&#10;&#10;AI-generated content may be incorrect.">
            <a:extLst>
              <a:ext uri="{FF2B5EF4-FFF2-40B4-BE49-F238E27FC236}">
                <a16:creationId xmlns:a16="http://schemas.microsoft.com/office/drawing/2014/main" id="{E3B8A58A-2ECB-8ACD-D556-989D0176D446}"/>
              </a:ext>
            </a:extLst>
          </p:cNvPr>
          <p:cNvPicPr>
            <a:picLocks noChangeAspect="1"/>
          </p:cNvPicPr>
          <p:nvPr/>
        </p:nvPicPr>
        <p:blipFill>
          <a:blip r:embed="rId3"/>
          <a:stretch>
            <a:fillRect/>
          </a:stretch>
        </p:blipFill>
        <p:spPr>
          <a:xfrm>
            <a:off x="838200" y="1957389"/>
            <a:ext cx="2439692" cy="3868484"/>
          </a:xfrm>
          <a:prstGeom prst="rect">
            <a:avLst/>
          </a:prstGeom>
        </p:spPr>
      </p:pic>
    </p:spTree>
    <p:extLst>
      <p:ext uri="{BB962C8B-B14F-4D97-AF65-F5344CB8AC3E}">
        <p14:creationId xmlns:p14="http://schemas.microsoft.com/office/powerpoint/2010/main" val="112630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4E7D2-E0A6-3AC9-D2F1-CF9099873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ECA79-22E8-E309-BC5D-C59B6540F287}"/>
              </a:ext>
            </a:extLst>
          </p:cNvPr>
          <p:cNvSpPr>
            <a:spLocks noGrp="1"/>
          </p:cNvSpPr>
          <p:nvPr>
            <p:ph type="title"/>
          </p:nvPr>
        </p:nvSpPr>
        <p:spPr/>
        <p:txBody>
          <a:bodyPr/>
          <a:lstStyle/>
          <a:p>
            <a:r>
              <a:rPr lang="en-US" dirty="0"/>
              <a:t>GOALTENDING</a:t>
            </a:r>
            <a:br>
              <a:rPr lang="en-US" dirty="0"/>
            </a:br>
            <a:r>
              <a:rPr lang="en-US" dirty="0"/>
              <a:t>4-22-2</a:t>
            </a:r>
          </a:p>
        </p:txBody>
      </p:sp>
      <p:sp>
        <p:nvSpPr>
          <p:cNvPr id="3" name="Content Placeholder 2">
            <a:extLst>
              <a:ext uri="{FF2B5EF4-FFF2-40B4-BE49-F238E27FC236}">
                <a16:creationId xmlns:a16="http://schemas.microsoft.com/office/drawing/2014/main" id="{0B081BE2-7B20-6AE3-D8F5-25443D2C3E8D}"/>
              </a:ext>
            </a:extLst>
          </p:cNvPr>
          <p:cNvSpPr>
            <a:spLocks noGrp="1"/>
          </p:cNvSpPr>
          <p:nvPr>
            <p:ph idx="1"/>
          </p:nvPr>
        </p:nvSpPr>
        <p:spPr>
          <a:xfrm>
            <a:off x="945573" y="1957389"/>
            <a:ext cx="11090979" cy="3856672"/>
          </a:xfrm>
        </p:spPr>
        <p:txBody>
          <a:bodyPr>
            <a:normAutofit/>
          </a:bodyPr>
          <a:lstStyle/>
          <a:p>
            <a:r>
              <a:rPr lang="en-US" dirty="0"/>
              <a:t>Goaltending occurs when a </a:t>
            </a:r>
            <a:r>
              <a:rPr lang="en-US" b="1" u="sng" dirty="0"/>
              <a:t>defensive</a:t>
            </a:r>
            <a:r>
              <a:rPr lang="en-US" b="1" dirty="0"/>
              <a:t> </a:t>
            </a:r>
            <a:r>
              <a:rPr lang="en-US" dirty="0"/>
              <a:t>player touches the ball outside the cylinder during a free-throw attempt.</a:t>
            </a:r>
            <a:endParaRPr lang="en-US" b="1" u="sng" dirty="0"/>
          </a:p>
          <a:p>
            <a:endParaRPr lang="en-US" dirty="0"/>
          </a:p>
        </p:txBody>
      </p:sp>
    </p:spTree>
    <p:extLst>
      <p:ext uri="{BB962C8B-B14F-4D97-AF65-F5344CB8AC3E}">
        <p14:creationId xmlns:p14="http://schemas.microsoft.com/office/powerpoint/2010/main" val="179344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E9EC6-A2F4-2D2D-41AC-AE8B8FBFD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6979C-22F5-8230-80F5-CD2E6C0FE15D}"/>
              </a:ext>
            </a:extLst>
          </p:cNvPr>
          <p:cNvSpPr>
            <a:spLocks noGrp="1"/>
          </p:cNvSpPr>
          <p:nvPr>
            <p:ph type="title"/>
          </p:nvPr>
        </p:nvSpPr>
        <p:spPr/>
        <p:txBody>
          <a:bodyPr/>
          <a:lstStyle/>
          <a:p>
            <a:r>
              <a:rPr lang="en-US" dirty="0"/>
              <a:t>GOALTENDING</a:t>
            </a:r>
            <a:br>
              <a:rPr lang="en-US" dirty="0"/>
            </a:br>
            <a:r>
              <a:rPr lang="en-US" dirty="0"/>
              <a:t>4-22-3 (NEW)</a:t>
            </a:r>
          </a:p>
        </p:txBody>
      </p:sp>
      <p:sp>
        <p:nvSpPr>
          <p:cNvPr id="3" name="Content Placeholder 2">
            <a:extLst>
              <a:ext uri="{FF2B5EF4-FFF2-40B4-BE49-F238E27FC236}">
                <a16:creationId xmlns:a16="http://schemas.microsoft.com/office/drawing/2014/main" id="{044ED8FA-688C-CB92-DD48-94FAE3FD6578}"/>
              </a:ext>
            </a:extLst>
          </p:cNvPr>
          <p:cNvSpPr>
            <a:spLocks noGrp="1"/>
          </p:cNvSpPr>
          <p:nvPr>
            <p:ph idx="1"/>
          </p:nvPr>
        </p:nvSpPr>
        <p:spPr>
          <a:xfrm>
            <a:off x="4432515" y="1957389"/>
            <a:ext cx="7604037" cy="3856672"/>
          </a:xfrm>
        </p:spPr>
        <p:txBody>
          <a:bodyPr>
            <a:normAutofit/>
          </a:bodyPr>
          <a:lstStyle/>
          <a:p>
            <a:r>
              <a:rPr lang="en-US" dirty="0"/>
              <a:t>When the ball contacts the backboard, it is considered to be on its downward flight.</a:t>
            </a:r>
          </a:p>
          <a:p>
            <a:r>
              <a:rPr lang="en-US" dirty="0"/>
              <a:t>In such a case, it is goaltending when the ball is touched by a player as long as it has a possibility of entering the basket.</a:t>
            </a:r>
            <a:endParaRPr lang="en-US" b="1" u="sng" dirty="0"/>
          </a:p>
          <a:p>
            <a:endParaRPr lang="en-US" dirty="0"/>
          </a:p>
        </p:txBody>
      </p:sp>
      <p:pic>
        <p:nvPicPr>
          <p:cNvPr id="6" name="Picture 5" descr="A silhouette of a basketball player&#10;&#10;AI-generated content may be incorrect.">
            <a:extLst>
              <a:ext uri="{FF2B5EF4-FFF2-40B4-BE49-F238E27FC236}">
                <a16:creationId xmlns:a16="http://schemas.microsoft.com/office/drawing/2014/main" id="{01700A91-694B-7CF6-9BF5-25B3F6440AAA}"/>
              </a:ext>
            </a:extLst>
          </p:cNvPr>
          <p:cNvPicPr>
            <a:picLocks noChangeAspect="1"/>
          </p:cNvPicPr>
          <p:nvPr/>
        </p:nvPicPr>
        <p:blipFill>
          <a:blip r:embed="rId3"/>
          <a:stretch>
            <a:fillRect/>
          </a:stretch>
        </p:blipFill>
        <p:spPr>
          <a:xfrm>
            <a:off x="834335" y="1957389"/>
            <a:ext cx="3043264" cy="3856672"/>
          </a:xfrm>
          <a:prstGeom prst="rect">
            <a:avLst/>
          </a:prstGeom>
        </p:spPr>
      </p:pic>
    </p:spTree>
    <p:extLst>
      <p:ext uri="{BB962C8B-B14F-4D97-AF65-F5344CB8AC3E}">
        <p14:creationId xmlns:p14="http://schemas.microsoft.com/office/powerpoint/2010/main" val="364589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1F4A-A8C8-118E-FD80-74517DB66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E3D66-511D-993F-3643-CE12CF922EB2}"/>
              </a:ext>
            </a:extLst>
          </p:cNvPr>
          <p:cNvSpPr>
            <a:spLocks noGrp="1"/>
          </p:cNvSpPr>
          <p:nvPr>
            <p:ph type="title"/>
          </p:nvPr>
        </p:nvSpPr>
        <p:spPr>
          <a:xfrm>
            <a:off x="838200" y="484554"/>
            <a:ext cx="8491151" cy="1578707"/>
          </a:xfrm>
        </p:spPr>
        <p:txBody>
          <a:bodyPr>
            <a:normAutofit fontScale="90000"/>
          </a:bodyPr>
          <a:lstStyle/>
          <a:p>
            <a:r>
              <a:rPr lang="en-US" dirty="0"/>
              <a:t>PLAYERS/BENCH PERSONNEL/ SUBSTITUTES/TEAM MEMBERS</a:t>
            </a:r>
            <a:br>
              <a:rPr lang="en-US" dirty="0"/>
            </a:br>
            <a:r>
              <a:rPr lang="en-US" dirty="0"/>
              <a:t>4-34-1</a:t>
            </a:r>
          </a:p>
        </p:txBody>
      </p:sp>
      <p:sp>
        <p:nvSpPr>
          <p:cNvPr id="3" name="Content Placeholder 2">
            <a:extLst>
              <a:ext uri="{FF2B5EF4-FFF2-40B4-BE49-F238E27FC236}">
                <a16:creationId xmlns:a16="http://schemas.microsoft.com/office/drawing/2014/main" id="{7806F5F5-45B7-1D61-D4FE-68454B944DA9}"/>
              </a:ext>
            </a:extLst>
          </p:cNvPr>
          <p:cNvSpPr>
            <a:spLocks noGrp="1"/>
          </p:cNvSpPr>
          <p:nvPr>
            <p:ph idx="1"/>
          </p:nvPr>
        </p:nvSpPr>
        <p:spPr>
          <a:xfrm>
            <a:off x="6096000" y="2219569"/>
            <a:ext cx="5940552" cy="3594492"/>
          </a:xfrm>
        </p:spPr>
        <p:txBody>
          <a:bodyPr>
            <a:normAutofit/>
          </a:bodyPr>
          <a:lstStyle/>
          <a:p>
            <a:r>
              <a:rPr lang="en-US" dirty="0"/>
              <a:t>A player is one of the five team members who are legally on the court at any given time, except during </a:t>
            </a:r>
            <a:r>
              <a:rPr lang="en-US" b="1" u="sng" dirty="0"/>
              <a:t>time-outs</a:t>
            </a:r>
            <a:r>
              <a:rPr lang="en-US" dirty="0"/>
              <a:t> or intermissions. At which time they are considered bench personnel. </a:t>
            </a:r>
            <a:endParaRPr lang="en-US" b="1" u="sng" dirty="0"/>
          </a:p>
          <a:p>
            <a:endParaRPr lang="en-US" dirty="0"/>
          </a:p>
        </p:txBody>
      </p:sp>
      <p:pic>
        <p:nvPicPr>
          <p:cNvPr id="6" name="Picture 5" descr="A group of women's basketball players&#10;&#10;AI-generated content may be incorrect.">
            <a:extLst>
              <a:ext uri="{FF2B5EF4-FFF2-40B4-BE49-F238E27FC236}">
                <a16:creationId xmlns:a16="http://schemas.microsoft.com/office/drawing/2014/main" id="{57E7230E-3659-94B4-2E5B-3F621BC57627}"/>
              </a:ext>
            </a:extLst>
          </p:cNvPr>
          <p:cNvPicPr>
            <a:picLocks noChangeAspect="1"/>
          </p:cNvPicPr>
          <p:nvPr/>
        </p:nvPicPr>
        <p:blipFill>
          <a:blip r:embed="rId3"/>
          <a:stretch>
            <a:fillRect/>
          </a:stretch>
        </p:blipFill>
        <p:spPr>
          <a:xfrm>
            <a:off x="821170" y="2219569"/>
            <a:ext cx="5021691" cy="3601495"/>
          </a:xfrm>
          <a:prstGeom prst="rect">
            <a:avLst/>
          </a:prstGeom>
        </p:spPr>
      </p:pic>
    </p:spTree>
    <p:extLst>
      <p:ext uri="{BB962C8B-B14F-4D97-AF65-F5344CB8AC3E}">
        <p14:creationId xmlns:p14="http://schemas.microsoft.com/office/powerpoint/2010/main" val="258255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AC4A-0A30-50FC-54DA-DA422459C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C1B69-66FB-1D54-DEC6-A20C8CD27942}"/>
              </a:ext>
            </a:extLst>
          </p:cNvPr>
          <p:cNvSpPr>
            <a:spLocks noGrp="1"/>
          </p:cNvSpPr>
          <p:nvPr>
            <p:ph type="title"/>
          </p:nvPr>
        </p:nvSpPr>
        <p:spPr>
          <a:xfrm>
            <a:off x="838200" y="531445"/>
            <a:ext cx="8491151" cy="1425944"/>
          </a:xfrm>
        </p:spPr>
        <p:txBody>
          <a:bodyPr>
            <a:normAutofit/>
          </a:bodyPr>
          <a:lstStyle/>
          <a:p>
            <a:r>
              <a:rPr lang="en-US" dirty="0"/>
              <a:t>RESUMPTION-OF-PLAY PROCEDURE, THROW-INS 7-5-4</a:t>
            </a:r>
          </a:p>
        </p:txBody>
      </p:sp>
      <p:sp>
        <p:nvSpPr>
          <p:cNvPr id="3" name="Content Placeholder 2">
            <a:extLst>
              <a:ext uri="{FF2B5EF4-FFF2-40B4-BE49-F238E27FC236}">
                <a16:creationId xmlns:a16="http://schemas.microsoft.com/office/drawing/2014/main" id="{628C4566-92A0-BB4F-DA21-9BE1457E141B}"/>
              </a:ext>
            </a:extLst>
          </p:cNvPr>
          <p:cNvSpPr>
            <a:spLocks noGrp="1"/>
          </p:cNvSpPr>
          <p:nvPr>
            <p:ph idx="1"/>
          </p:nvPr>
        </p:nvSpPr>
        <p:spPr>
          <a:xfrm>
            <a:off x="4192292" y="1957389"/>
            <a:ext cx="7844260" cy="3856672"/>
          </a:xfrm>
        </p:spPr>
        <p:txBody>
          <a:bodyPr>
            <a:normAutofit lnSpcReduction="10000"/>
          </a:bodyPr>
          <a:lstStyle/>
          <a:p>
            <a:r>
              <a:rPr lang="en-US" dirty="0"/>
              <a:t>Officials shall determine the designated spot by using three-point line in the frontcourt or backcourt.</a:t>
            </a:r>
          </a:p>
          <a:p>
            <a:r>
              <a:rPr lang="en-US" dirty="0"/>
              <a:t>If the stoppage of play occurs on or within the three-point line, the designated spot shall be the nearest point on the end line three feet outside the lane line.</a:t>
            </a:r>
          </a:p>
          <a:p>
            <a:r>
              <a:rPr lang="en-US" dirty="0"/>
              <a:t>If the stoppage occurs outside the three-point line, the designated spot shall be the nearest sideline at the 28-foot-line.</a:t>
            </a:r>
          </a:p>
          <a:p>
            <a:endParaRPr lang="en-US" dirty="0"/>
          </a:p>
        </p:txBody>
      </p:sp>
      <p:pic>
        <p:nvPicPr>
          <p:cNvPr id="5" name="Picture 4" descr="A basketball court layout with lines and arrows&#10;&#10;AI-generated content may be incorrect.">
            <a:extLst>
              <a:ext uri="{FF2B5EF4-FFF2-40B4-BE49-F238E27FC236}">
                <a16:creationId xmlns:a16="http://schemas.microsoft.com/office/drawing/2014/main" id="{13EBDCF3-3DA8-F5C2-39D7-56B04D3C851B}"/>
              </a:ext>
            </a:extLst>
          </p:cNvPr>
          <p:cNvPicPr>
            <a:picLocks noChangeAspect="1"/>
          </p:cNvPicPr>
          <p:nvPr/>
        </p:nvPicPr>
        <p:blipFill>
          <a:blip r:embed="rId3"/>
          <a:stretch>
            <a:fillRect/>
          </a:stretch>
        </p:blipFill>
        <p:spPr>
          <a:xfrm>
            <a:off x="886489" y="1854121"/>
            <a:ext cx="3332179" cy="4229889"/>
          </a:xfrm>
          <a:prstGeom prst="rect">
            <a:avLst/>
          </a:prstGeom>
        </p:spPr>
      </p:pic>
    </p:spTree>
    <p:extLst>
      <p:ext uri="{BB962C8B-B14F-4D97-AF65-F5344CB8AC3E}">
        <p14:creationId xmlns:p14="http://schemas.microsoft.com/office/powerpoint/2010/main" val="233242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15B30-E725-E49D-26BF-2BFE91BD3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C4774-5977-6D02-5E68-F3E7268BB7B5}"/>
              </a:ext>
            </a:extLst>
          </p:cNvPr>
          <p:cNvSpPr>
            <a:spLocks noGrp="1"/>
          </p:cNvSpPr>
          <p:nvPr>
            <p:ph type="title"/>
          </p:nvPr>
        </p:nvSpPr>
        <p:spPr>
          <a:xfrm>
            <a:off x="838200" y="531445"/>
            <a:ext cx="8491151" cy="1425944"/>
          </a:xfrm>
        </p:spPr>
        <p:txBody>
          <a:bodyPr>
            <a:normAutofit/>
          </a:bodyPr>
          <a:lstStyle/>
          <a:p>
            <a:r>
              <a:rPr lang="en-US" dirty="0"/>
              <a:t>THROW-IN PROVISIONS</a:t>
            </a:r>
            <a:br>
              <a:rPr lang="en-US" dirty="0"/>
            </a:br>
            <a:r>
              <a:rPr lang="en-US" dirty="0"/>
              <a:t>9-2-11 (NEW)</a:t>
            </a:r>
          </a:p>
        </p:txBody>
      </p:sp>
      <p:sp>
        <p:nvSpPr>
          <p:cNvPr id="3" name="Content Placeholder 2">
            <a:extLst>
              <a:ext uri="{FF2B5EF4-FFF2-40B4-BE49-F238E27FC236}">
                <a16:creationId xmlns:a16="http://schemas.microsoft.com/office/drawing/2014/main" id="{23FA94A7-06CA-27A7-558E-CC6A52AF5A0C}"/>
              </a:ext>
            </a:extLst>
          </p:cNvPr>
          <p:cNvSpPr>
            <a:spLocks noGrp="1"/>
          </p:cNvSpPr>
          <p:nvPr>
            <p:ph idx="1"/>
          </p:nvPr>
        </p:nvSpPr>
        <p:spPr>
          <a:xfrm>
            <a:off x="945573" y="1957389"/>
            <a:ext cx="11090979" cy="3856672"/>
          </a:xfrm>
        </p:spPr>
        <p:txBody>
          <a:bodyPr>
            <a:normAutofit/>
          </a:bodyPr>
          <a:lstStyle/>
          <a:p>
            <a:r>
              <a:rPr lang="en-US" dirty="0"/>
              <a:t>The thrower shall not purposely and/or deceitfully delay returning after legally being out of bounds and then become the first player to touch the ball after returning to the playing court. </a:t>
            </a:r>
          </a:p>
          <a:p>
            <a:endParaRPr lang="en-US" dirty="0"/>
          </a:p>
        </p:txBody>
      </p:sp>
    </p:spTree>
    <p:extLst>
      <p:ext uri="{BB962C8B-B14F-4D97-AF65-F5344CB8AC3E}">
        <p14:creationId xmlns:p14="http://schemas.microsoft.com/office/powerpoint/2010/main" val="221436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342FC-6777-6DC1-B2C4-11C9D322D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9E380-02FC-CAB5-D548-08086C9262DB}"/>
              </a:ext>
            </a:extLst>
          </p:cNvPr>
          <p:cNvSpPr>
            <a:spLocks noGrp="1"/>
          </p:cNvSpPr>
          <p:nvPr>
            <p:ph type="title"/>
          </p:nvPr>
        </p:nvSpPr>
        <p:spPr>
          <a:xfrm>
            <a:off x="838200" y="531445"/>
            <a:ext cx="8491151" cy="1425944"/>
          </a:xfrm>
        </p:spPr>
        <p:txBody>
          <a:bodyPr>
            <a:normAutofit/>
          </a:bodyPr>
          <a:lstStyle/>
          <a:p>
            <a:r>
              <a:rPr lang="en-US" dirty="0"/>
              <a:t>OUT OF BOUNDS</a:t>
            </a:r>
            <a:br>
              <a:rPr lang="en-US" dirty="0"/>
            </a:br>
            <a:r>
              <a:rPr lang="en-US" dirty="0"/>
              <a:t>9-3-4 (NEW)</a:t>
            </a:r>
          </a:p>
        </p:txBody>
      </p:sp>
      <p:sp>
        <p:nvSpPr>
          <p:cNvPr id="3" name="Content Placeholder 2">
            <a:extLst>
              <a:ext uri="{FF2B5EF4-FFF2-40B4-BE49-F238E27FC236}">
                <a16:creationId xmlns:a16="http://schemas.microsoft.com/office/drawing/2014/main" id="{63C551EE-DD71-321F-B2AB-F44810D52F4C}"/>
              </a:ext>
            </a:extLst>
          </p:cNvPr>
          <p:cNvSpPr>
            <a:spLocks noGrp="1"/>
          </p:cNvSpPr>
          <p:nvPr>
            <p:ph idx="1"/>
          </p:nvPr>
        </p:nvSpPr>
        <p:spPr>
          <a:xfrm>
            <a:off x="935182" y="1957389"/>
            <a:ext cx="11101370" cy="3856672"/>
          </a:xfrm>
        </p:spPr>
        <p:txBody>
          <a:bodyPr>
            <a:normAutofit/>
          </a:bodyPr>
          <a:lstStyle/>
          <a:p>
            <a:r>
              <a:rPr lang="en-US" dirty="0"/>
              <a:t>A player shall not purposely and/or deceitfully delay returning after legally being out of bounds and then become the first player to touch the ball after returning to the playing court.</a:t>
            </a:r>
          </a:p>
          <a:p>
            <a:endParaRPr lang="en-US" dirty="0"/>
          </a:p>
        </p:txBody>
      </p:sp>
    </p:spTree>
    <p:extLst>
      <p:ext uri="{BB962C8B-B14F-4D97-AF65-F5344CB8AC3E}">
        <p14:creationId xmlns:p14="http://schemas.microsoft.com/office/powerpoint/2010/main" val="871637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1F45"/>
        </a:solidFill>
        <a:ln>
          <a:noFill/>
        </a:ln>
      </a:spPr>
      <a:bodyPr rtlCol="0" anchor="ctr"/>
      <a:lstStyle>
        <a:defPPr algn="ctr">
          <a:defRPr sz="1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2430</TotalTime>
  <Words>4056</Words>
  <Application>Microsoft Office PowerPoint</Application>
  <PresentationFormat>Widescreen</PresentationFormat>
  <Paragraphs>276</Paragraphs>
  <Slides>35</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40" baseType="lpstr">
      <vt:lpstr>Aptos</vt:lpstr>
      <vt:lpstr>Aptos Display</vt:lpstr>
      <vt:lpstr>Arial</vt:lpstr>
      <vt:lpstr>Calibri</vt:lpstr>
      <vt:lpstr>Office Theme</vt:lpstr>
      <vt:lpstr>2025-26 NFHS  Basketball Rules PowerPoint</vt:lpstr>
      <vt:lpstr>2025-26 NFHS Basketball Rules Changes</vt:lpstr>
      <vt:lpstr>GOALTENDING 4-22-1</vt:lpstr>
      <vt:lpstr>GOALTENDING 4-22-2</vt:lpstr>
      <vt:lpstr>GOALTENDING 4-22-3 (NEW)</vt:lpstr>
      <vt:lpstr>PLAYERS/BENCH PERSONNEL/ SUBSTITUTES/TEAM MEMBERS 4-34-1</vt:lpstr>
      <vt:lpstr>RESUMPTION-OF-PLAY PROCEDURE, THROW-INS 7-5-4</vt:lpstr>
      <vt:lpstr>THROW-IN PROVISIONS 9-2-11 (NEW)</vt:lpstr>
      <vt:lpstr>OUT OF BOUNDS 9-3-4 (NEW)</vt:lpstr>
      <vt:lpstr>PLAYER TECHNICAL 10-4-4b</vt:lpstr>
      <vt:lpstr>BASKET INTERFERENCE 4-6-1a, 4-6-1b</vt:lpstr>
      <vt:lpstr>2025-26 NFHS Basketball Editorial Changes</vt:lpstr>
      <vt:lpstr>FOUL 4-19-3c</vt:lpstr>
      <vt:lpstr>WARNING FOR DELAY 4-47</vt:lpstr>
      <vt:lpstr>THREE-POINT TRY 5.2.1 SITUATION C</vt:lpstr>
      <vt:lpstr>JUMP-BALL ADMINISTRATION 6-3-2a, 6-3-5b</vt:lpstr>
      <vt:lpstr>2025-26 NFHS Basketball Other Changes</vt:lpstr>
      <vt:lpstr>CONTINUOUS MOTION 4.11.2 SITUATION (NEW)</vt:lpstr>
      <vt:lpstr>PLAYER AND/OR TEAM CONTROL 4.12.2 SITUATION C (NEW)</vt:lpstr>
      <vt:lpstr>DRIBBLE — LEGAL AND ILLEGAL MOVEMENT 4.15 COMMENT</vt:lpstr>
      <vt:lpstr>HELD BALL 4.25.1 SITUATION (NEW)</vt:lpstr>
      <vt:lpstr>FRONTCOURT-BACKCOURT 9.9.1 SITUATION H (NEW)</vt:lpstr>
      <vt:lpstr>DELAY RETURNING TO COURT,  TEAM TECHNICAL 10.4.2 SITUATION B, 10-2-5</vt:lpstr>
      <vt:lpstr>OFFICIALS MANUAL RULE 5-11 COVERAGE</vt:lpstr>
      <vt:lpstr>2025-26 NFHS Basketball Points of Emphasis</vt:lpstr>
      <vt:lpstr>CONTACT ON THE BALL HANDLER</vt:lpstr>
      <vt:lpstr>CONTACT ON THE BALL HANDLER</vt:lpstr>
      <vt:lpstr>CONTACT ON THE BALL HANDLER</vt:lpstr>
      <vt:lpstr>BENCH DECORUM, COMMUNICATION AND PLAYER ALTERCATIONS</vt:lpstr>
      <vt:lpstr>BENCH DECORUM, COMMUNICATION AND PLAYER ALTERCATIONS</vt:lpstr>
      <vt:lpstr>BENCH DECORUM, COMMUNICATION AND PLAYER ALTERCATIONS</vt:lpstr>
      <vt:lpstr>BENCH DECORUM, COMMUNICATION AND PLAYER ALTERCATIONS</vt:lpstr>
      <vt:lpstr>BENCH DECORUM, COMMUNICATION AND PLAYER ALTERCATIONS</vt:lpstr>
      <vt:lpstr>FAKING BEING FOULED</vt:lpstr>
      <vt:lpstr>FAKING BEING FOULED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McIntosh</dc:creator>
  <cp:lastModifiedBy>Harris, Ben</cp:lastModifiedBy>
  <cp:revision>68</cp:revision>
  <dcterms:created xsi:type="dcterms:W3CDTF">2024-02-15T19:09:41Z</dcterms:created>
  <dcterms:modified xsi:type="dcterms:W3CDTF">2025-10-14T19:05:34Z</dcterms:modified>
</cp:coreProperties>
</file>