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14" y="-4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1BA12-6C25-4E78-A771-2C58261F9ED7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E735AC8-233A-4A1E-BCA7-B10456467B3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569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1BA12-6C25-4E78-A771-2C58261F9ED7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35AC8-233A-4A1E-BCA7-B10456467B3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128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1BA12-6C25-4E78-A771-2C58261F9ED7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35AC8-233A-4A1E-BCA7-B10456467B3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179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1BA12-6C25-4E78-A771-2C58261F9ED7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35AC8-233A-4A1E-BCA7-B10456467B3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93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1BA12-6C25-4E78-A771-2C58261F9ED7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35AC8-233A-4A1E-BCA7-B10456467B3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52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1BA12-6C25-4E78-A771-2C58261F9ED7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35AC8-233A-4A1E-BCA7-B10456467B3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986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1BA12-6C25-4E78-A771-2C58261F9ED7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35AC8-233A-4A1E-BCA7-B10456467B3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243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1BA12-6C25-4E78-A771-2C58261F9ED7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35AC8-233A-4A1E-BCA7-B10456467B3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963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1BA12-6C25-4E78-A771-2C58261F9ED7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35AC8-233A-4A1E-BCA7-B10456467B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913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1BA12-6C25-4E78-A771-2C58261F9ED7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35AC8-233A-4A1E-BCA7-B10456467B3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298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B31BA12-6C25-4E78-A771-2C58261F9ED7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35AC8-233A-4A1E-BCA7-B10456467B3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638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1BA12-6C25-4E78-A771-2C58261F9ED7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E735AC8-233A-4A1E-BCA7-B10456467B3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11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7AB18-5C45-1D9A-BDCC-C372352C7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9999" y="785365"/>
            <a:ext cx="8637073" cy="2541431"/>
          </a:xfrm>
        </p:spPr>
        <p:txBody>
          <a:bodyPr/>
          <a:lstStyle/>
          <a:p>
            <a:r>
              <a:rPr lang="en-US" dirty="0"/>
              <a:t>Professionalism in Officiating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117686-6BFB-9275-E80C-0F14957BE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9560" y="3531205"/>
            <a:ext cx="8637072" cy="977621"/>
          </a:xfrm>
        </p:spPr>
        <p:txBody>
          <a:bodyPr>
            <a:noAutofit/>
          </a:bodyPr>
          <a:lstStyle/>
          <a:p>
            <a:r>
              <a:rPr lang="en-US" sz="3500" dirty="0"/>
              <a:t>Key concepts for Maintaining Integrity and Respect</a:t>
            </a:r>
          </a:p>
        </p:txBody>
      </p:sp>
    </p:spTree>
    <p:extLst>
      <p:ext uri="{BB962C8B-B14F-4D97-AF65-F5344CB8AC3E}">
        <p14:creationId xmlns:p14="http://schemas.microsoft.com/office/powerpoint/2010/main" val="3608884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8D88-A4BB-FB04-A4BA-0EC17A566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Professional Development</a:t>
            </a: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FB006-9655-8531-41B9-2BCC533270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Commitment to ongoing education and training through clinics, workshops, and game evaluations.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Being accountable, open to feedback without being offending, and holding others to high standards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0808E7-0ED0-9466-E5EB-46721BFEAF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Seeking feedback from officials and mentors to improve performance.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Striving for excellence and setting personal standards for growth.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869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Question mark on green pastel background">
            <a:extLst>
              <a:ext uri="{FF2B5EF4-FFF2-40B4-BE49-F238E27FC236}">
                <a16:creationId xmlns:a16="http://schemas.microsoft.com/office/drawing/2014/main" id="{D62604F3-0956-1EC8-0573-EFDA45C5C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625E17E-CBC0-EC8B-6CDA-5574E241A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TBOA officials have reported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90AC80-786D-2638-C24F-75741F9E7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a cellphone mind game</a:t>
            </a:r>
          </a:p>
          <a:p>
            <a:r>
              <a:rPr lang="en-US" dirty="0"/>
              <a:t>Belts, sweatpants, and non-WOA shirts</a:t>
            </a:r>
          </a:p>
          <a:p>
            <a:r>
              <a:rPr lang="en-US" dirty="0"/>
              <a:t>Continuous walking, not rotating, no use of the reporting area</a:t>
            </a:r>
          </a:p>
          <a:p>
            <a:r>
              <a:rPr lang="en-US" dirty="0"/>
              <a:t>No text or communication before the game</a:t>
            </a:r>
          </a:p>
          <a:p>
            <a:r>
              <a:rPr lang="en-US" dirty="0"/>
              <a:t>Know the names of your partners (and probably the coaches)</a:t>
            </a:r>
          </a:p>
          <a:p>
            <a:r>
              <a:rPr lang="en-US" dirty="0"/>
              <a:t>WHAT ELSE?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75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lants growing out of soil">
            <a:extLst>
              <a:ext uri="{FF2B5EF4-FFF2-40B4-BE49-F238E27FC236}">
                <a16:creationId xmlns:a16="http://schemas.microsoft.com/office/drawing/2014/main" id="{2915011D-E997-069C-1ADA-B6C906F4D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2161647"/>
            <a:ext cx="3714872" cy="33046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425AEB-4808-E485-05A5-422D21666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challenge to each of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774ED-C4AE-E031-F999-A5714D218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on getting better each game</a:t>
            </a:r>
          </a:p>
          <a:p>
            <a:r>
              <a:rPr lang="en-US" dirty="0"/>
              <a:t>Ask for feedback once a week</a:t>
            </a:r>
            <a:br>
              <a:rPr lang="en-US" dirty="0"/>
            </a:br>
            <a:r>
              <a:rPr lang="en-US" dirty="0"/>
              <a:t>“what is one thing you saw that I could work on?”</a:t>
            </a:r>
          </a:p>
          <a:p>
            <a:r>
              <a:rPr lang="en-US" dirty="0"/>
              <a:t>Be a better person off the court – </a:t>
            </a:r>
            <a:br>
              <a:rPr lang="en-US" dirty="0"/>
            </a:br>
            <a:r>
              <a:rPr lang="en-US" dirty="0"/>
              <a:t>let that influence the rest of your life successfully</a:t>
            </a:r>
          </a:p>
          <a:p>
            <a:r>
              <a:rPr lang="en-US" dirty="0"/>
              <a:t>Grow and be curious</a:t>
            </a:r>
          </a:p>
        </p:txBody>
      </p:sp>
    </p:spTree>
    <p:extLst>
      <p:ext uri="{BB962C8B-B14F-4D97-AF65-F5344CB8AC3E}">
        <p14:creationId xmlns:p14="http://schemas.microsoft.com/office/powerpoint/2010/main" val="3148960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F3BA9-063F-D3F4-2350-ADE76CD0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9" y="151294"/>
            <a:ext cx="12037926" cy="1049235"/>
          </a:xfrm>
        </p:spPr>
        <p:txBody>
          <a:bodyPr>
            <a:noAutofit/>
          </a:bodyPr>
          <a:lstStyle/>
          <a:p>
            <a:r>
              <a:rPr lang="en-US" sz="5500" dirty="0"/>
              <a:t>TBOA uphold high expectations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78A0C09-6979-BFAB-1DDD-0F6F1ECA56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290376" y="985614"/>
            <a:ext cx="8254183" cy="524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4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Definition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Professionalism in officiating means </a:t>
            </a:r>
            <a:b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upholding high standards of:</a:t>
            </a:r>
          </a:p>
          <a:p>
            <a:pPr marL="914400" lvl="2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integrity, impartiality</a:t>
            </a:r>
            <a:b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respect, knowledge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4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Importance</a:t>
            </a: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Officials shape the game's fairness </a:t>
            </a:r>
            <a:b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 influence the experience of players, </a:t>
            </a:r>
            <a:b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coaches, and fans. </a:t>
            </a:r>
          </a:p>
        </p:txBody>
      </p:sp>
    </p:spTree>
    <p:extLst>
      <p:ext uri="{BB962C8B-B14F-4D97-AF65-F5344CB8AC3E}">
        <p14:creationId xmlns:p14="http://schemas.microsoft.com/office/powerpoint/2010/main" val="1090677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erial view of red clay tennis court">
            <a:extLst>
              <a:ext uri="{FF2B5EF4-FFF2-40B4-BE49-F238E27FC236}">
                <a16:creationId xmlns:a16="http://schemas.microsoft.com/office/drawing/2014/main" id="{A75F77E4-0944-A62B-EEF5-8BE0FB2AA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" y="0"/>
            <a:ext cx="1216368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864B90-6797-200B-57CA-1EBB8A1CD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709649"/>
          </a:xfrm>
        </p:spPr>
        <p:txBody>
          <a:bodyPr>
            <a:noAutofit/>
          </a:bodyPr>
          <a:lstStyle/>
          <a:p>
            <a:r>
              <a:rPr lang="en-US" sz="4500" dirty="0"/>
              <a:t>Consistency and fairness</a:t>
            </a:r>
            <a:br>
              <a:rPr lang="en-US" sz="4500" dirty="0"/>
            </a:br>
            <a:endParaRPr lang="en-US" sz="4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AC4C0-6A1B-2CCD-E017-66988C813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</a:t>
            </a:r>
            <a:r>
              <a:rPr lang="en-US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Ensuring uniform application of the rules throughout the game.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Treating all players, coaches, and teams with impartiality and respect.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Avoiding favoritism or bias, regardless of team reputation or crowd influence.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281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37BE9-716F-5314-98C6-C89E55E1B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66" y="804889"/>
            <a:ext cx="11414927" cy="1059305"/>
          </a:xfrm>
        </p:spPr>
        <p:txBody>
          <a:bodyPr>
            <a:noAutofit/>
          </a:bodyPr>
          <a:lstStyle/>
          <a:p>
            <a:r>
              <a:rPr lang="en-US" sz="4000" dirty="0"/>
              <a:t>Verbal and non verbal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75BD3-0A41-48F5-9929-2A2BD7508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466" y="2010878"/>
            <a:ext cx="6932909" cy="3448595"/>
          </a:xfrm>
        </p:spPr>
        <p:txBody>
          <a:bodyPr>
            <a:normAutofit fontScale="62500" lnSpcReduction="20000"/>
          </a:bodyPr>
          <a:lstStyle/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Clear and concise communication with players, coaches, and fellow officials.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Using a calm and assertive tone when making calls or explaining decisions.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Maintaining effective non-verbal communication through signals and body language.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Using reporting area, hustling as if you are a player, and positioning adjusting to get the best angle on the play.</a:t>
            </a:r>
            <a:endParaRPr lang="en-US" sz="33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074" name="Picture 2" descr="Keep Communication Lines Open with Players - Referee.com">
            <a:extLst>
              <a:ext uri="{FF2B5EF4-FFF2-40B4-BE49-F238E27FC236}">
                <a16:creationId xmlns:a16="http://schemas.microsoft.com/office/drawing/2014/main" id="{9846EB73-C7B8-D14A-0D71-2DC7761EAC3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916" y="2172615"/>
            <a:ext cx="4382477" cy="328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784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7D711D-3893-D70A-7092-F0F686F0C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248" y="731519"/>
            <a:ext cx="3851229" cy="166662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500" dirty="0"/>
              <a:t>Knowledge of the Rules</a:t>
            </a:r>
            <a:br>
              <a:rPr lang="en-US" sz="4500" dirty="0"/>
            </a:br>
            <a:endParaRPr lang="en-US" sz="4500" dirty="0"/>
          </a:p>
        </p:txBody>
      </p:sp>
      <p:pic>
        <p:nvPicPr>
          <p:cNvPr id="8" name="Content Placeholder 7" descr="Top view of books formed into a circle">
            <a:extLst>
              <a:ext uri="{FF2B5EF4-FFF2-40B4-BE49-F238E27FC236}">
                <a16:creationId xmlns:a16="http://schemas.microsoft.com/office/drawing/2014/main" id="{77621E34-6CEA-3F7D-3DCE-4F9D5E80A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79042" y="2187761"/>
            <a:ext cx="4074553" cy="271600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D955EA-5285-DEBA-C608-84B37EFB2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82331" y="546111"/>
            <a:ext cx="5497149" cy="4071609"/>
          </a:xfrm>
        </p:spPr>
        <p:txBody>
          <a:bodyPr>
            <a:normAutofit fontScale="25000" lnSpcReduction="20000"/>
          </a:bodyPr>
          <a:lstStyle/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9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Continuous study and understanding of the game’s evolving rules and regulations.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br>
              <a:rPr lang="en-US" sz="9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9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Ability to adapt to different levels of play (e.g., high school, college, recreation and AAU).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9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Confidence in making decisions based on a thorough understanding of the game.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9600" dirty="0"/>
              <a:t>NFHS, TBOA, point of emphasis and rule changes are mandatory.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123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72F7D-397A-8B2E-1493-58EB63DBE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804889"/>
            <a:ext cx="10445252" cy="1059305"/>
          </a:xfrm>
        </p:spPr>
        <p:txBody>
          <a:bodyPr>
            <a:noAutofit/>
          </a:bodyPr>
          <a:lstStyle/>
          <a:p>
            <a:r>
              <a:rPr lang="en-US" sz="4400" dirty="0"/>
              <a:t>Physical and mental preparedness 	</a:t>
            </a:r>
          </a:p>
        </p:txBody>
      </p:sp>
      <p:pic>
        <p:nvPicPr>
          <p:cNvPr id="6" name="Content Placeholder 5" descr="Close-up of basketball hoop">
            <a:extLst>
              <a:ext uri="{FF2B5EF4-FFF2-40B4-BE49-F238E27FC236}">
                <a16:creationId xmlns:a16="http://schemas.microsoft.com/office/drawing/2014/main" id="{A8526CAE-ACA8-072A-5F8D-328B0C5753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173816"/>
            <a:ext cx="4645025" cy="312314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35E39-C0D5-D443-E9B9-81332F723B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9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Maintaining physical fitness to keep up with the pace of the game.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9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Mental sharpness to make quick, accurate decisions under pressure.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9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Managing stress and staying composed in challenging situations.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42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Person in military uniform saluting">
            <a:extLst>
              <a:ext uri="{FF2B5EF4-FFF2-40B4-BE49-F238E27FC236}">
                <a16:creationId xmlns:a16="http://schemas.microsoft.com/office/drawing/2014/main" id="{C988189E-4B8A-F1A1-785E-F5BF4BDB82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2" r="-1" b="-1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7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65B45F-E7E1-F59D-5627-A731A455E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/>
              <a:t>Appearance and behavior</a:t>
            </a:r>
            <a:br>
              <a:rPr lang="en-US"/>
            </a:br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C9FA4C-18F9-7916-19EA-E731CCBD5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Adhering to a professional dress code and personal grooming standards.</a:t>
            </a: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Displaying respectful behavior at all times, both on and off the court.</a:t>
            </a: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Modeling sportsmanship, integrity, and discipline for players and coaches.</a:t>
            </a: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Body language, facial expressions, confidence, presence</a:t>
            </a:r>
            <a:endParaRPr lang="en-US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23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269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2C497-A7FB-C119-8B78-5D3230363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780" y="804519"/>
            <a:ext cx="10949939" cy="1049235"/>
          </a:xfrm>
        </p:spPr>
        <p:txBody>
          <a:bodyPr>
            <a:noAutofit/>
          </a:bodyPr>
          <a:lstStyle/>
          <a:p>
            <a:r>
              <a:rPr lang="en-US" sz="3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Respect for the Game and Its Participants</a:t>
            </a:r>
            <a:br>
              <a:rPr lang="en-US" sz="3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3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57917-EFCA-2DBB-DBF6-B80939C40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Respect the game, respect for the crew, respect for yourself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Showing respect for coaches, players, and fans, regardless of the situation.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Upholding the integrity of the sport by making the right calls even in tough moments.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Understanding the impact of officiating on the overall experience of the game.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08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ose-up of chess pieces on a chessboard">
            <a:extLst>
              <a:ext uri="{FF2B5EF4-FFF2-40B4-BE49-F238E27FC236}">
                <a16:creationId xmlns:a16="http://schemas.microsoft.com/office/drawing/2014/main" id="{2C952833-8E96-328F-ABCB-3DA3966EB6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9" y="0"/>
            <a:ext cx="10327341" cy="68580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E5D5A3F-8FBC-7FAD-AA4E-D04F9CE1A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conflict and criticism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BA84A0-0561-2B3E-F954-ECD756C72F6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600" dirty="0"/>
              <a:t>DO’S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Responding calmly and professionally to heated situations or disagreements.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Accepting constructive criticism and seeking continual improvement.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Managing emotions in the face of hostility or pressure from external sources.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C2836A-60B1-2F21-06C6-9D7630B08C3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600" dirty="0"/>
              <a:t>DON’T’S</a:t>
            </a:r>
            <a:endParaRPr lang="en-US" sz="1800" dirty="0"/>
          </a:p>
          <a:p>
            <a:r>
              <a:rPr lang="en-US" dirty="0"/>
              <a:t>Lose control of emotions</a:t>
            </a:r>
          </a:p>
          <a:p>
            <a:r>
              <a:rPr lang="en-US" sz="2200" dirty="0"/>
              <a:t>Engage in arguments or debates</a:t>
            </a:r>
          </a:p>
          <a:p>
            <a:r>
              <a:rPr lang="en-US" sz="2200" dirty="0"/>
              <a:t>Let external distractions affect you</a:t>
            </a:r>
          </a:p>
          <a:p>
            <a:r>
              <a:rPr lang="en-US" sz="2200" dirty="0"/>
              <a:t>Take calls personally or seriously</a:t>
            </a:r>
          </a:p>
          <a:p>
            <a:r>
              <a:rPr lang="en-US" sz="2200" dirty="0"/>
              <a:t>Hold a grudge</a:t>
            </a:r>
          </a:p>
          <a:p>
            <a:r>
              <a:rPr lang="en-US" sz="2200" dirty="0"/>
              <a:t>Allows coaches or players to influence your calls</a:t>
            </a:r>
          </a:p>
        </p:txBody>
      </p:sp>
    </p:spTree>
    <p:extLst>
      <p:ext uri="{BB962C8B-B14F-4D97-AF65-F5344CB8AC3E}">
        <p14:creationId xmlns:p14="http://schemas.microsoft.com/office/powerpoint/2010/main" val="295267516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72</TotalTime>
  <Words>604</Words>
  <Application>Microsoft Office PowerPoint</Application>
  <PresentationFormat>Widescreen</PresentationFormat>
  <Paragraphs>65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Arial</vt:lpstr>
      <vt:lpstr>Gill Sans MT</vt:lpstr>
      <vt:lpstr>Symbol</vt:lpstr>
      <vt:lpstr>Gallery</vt:lpstr>
      <vt:lpstr>Professionalism in Officiating </vt:lpstr>
      <vt:lpstr>TBOA uphold high expectations</vt:lpstr>
      <vt:lpstr>Consistency and fairness </vt:lpstr>
      <vt:lpstr>Verbal and non verbal communication</vt:lpstr>
      <vt:lpstr>Knowledge of the Rules </vt:lpstr>
      <vt:lpstr>Physical and mental preparedness  </vt:lpstr>
      <vt:lpstr>Appearance and behavior </vt:lpstr>
      <vt:lpstr>Respect for the Game and Its Participants </vt:lpstr>
      <vt:lpstr>Handling conflict and criticism</vt:lpstr>
      <vt:lpstr>Professional Development</vt:lpstr>
      <vt:lpstr>What TBOA officials have reported</vt:lpstr>
      <vt:lpstr>A challenge to each of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Tyler Gibson</dc:creator>
  <cp:lastModifiedBy>Tyler Gibson</cp:lastModifiedBy>
  <cp:revision>1</cp:revision>
  <dcterms:created xsi:type="dcterms:W3CDTF">2025-01-11T14:35:40Z</dcterms:created>
  <dcterms:modified xsi:type="dcterms:W3CDTF">2025-01-11T15:48:07Z</dcterms:modified>
</cp:coreProperties>
</file>